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392" r:id="rId2"/>
    <p:sldId id="538" r:id="rId3"/>
    <p:sldId id="541" r:id="rId4"/>
    <p:sldId id="540" r:id="rId5"/>
    <p:sldId id="398" r:id="rId6"/>
    <p:sldId id="450" r:id="rId7"/>
    <p:sldId id="405" r:id="rId8"/>
    <p:sldId id="485" r:id="rId9"/>
    <p:sldId id="451" r:id="rId10"/>
    <p:sldId id="401" r:id="rId11"/>
    <p:sldId id="520" r:id="rId12"/>
    <p:sldId id="521" r:id="rId13"/>
    <p:sldId id="522" r:id="rId14"/>
    <p:sldId id="523" r:id="rId15"/>
    <p:sldId id="519" r:id="rId16"/>
    <p:sldId id="477" r:id="rId17"/>
    <p:sldId id="441" r:id="rId18"/>
    <p:sldId id="399" r:id="rId19"/>
    <p:sldId id="542" r:id="rId20"/>
    <p:sldId id="479" r:id="rId21"/>
    <p:sldId id="480" r:id="rId22"/>
    <p:sldId id="483" r:id="rId23"/>
    <p:sldId id="484" r:id="rId24"/>
    <p:sldId id="486" r:id="rId25"/>
    <p:sldId id="490" r:id="rId26"/>
    <p:sldId id="487" r:id="rId27"/>
    <p:sldId id="488" r:id="rId28"/>
    <p:sldId id="489" r:id="rId29"/>
    <p:sldId id="536" r:id="rId30"/>
    <p:sldId id="537" r:id="rId31"/>
    <p:sldId id="525" r:id="rId32"/>
    <p:sldId id="527" r:id="rId33"/>
    <p:sldId id="498" r:id="rId34"/>
    <p:sldId id="529" r:id="rId35"/>
    <p:sldId id="528" r:id="rId36"/>
    <p:sldId id="530" r:id="rId37"/>
    <p:sldId id="396" r:id="rId38"/>
    <p:sldId id="400" r:id="rId39"/>
    <p:sldId id="402" r:id="rId40"/>
    <p:sldId id="499" r:id="rId41"/>
    <p:sldId id="478" r:id="rId42"/>
    <p:sldId id="492" r:id="rId43"/>
    <p:sldId id="497" r:id="rId44"/>
    <p:sldId id="532" r:id="rId45"/>
    <p:sldId id="411" r:id="rId46"/>
    <p:sldId id="413" r:id="rId47"/>
    <p:sldId id="494" r:id="rId48"/>
    <p:sldId id="495" r:id="rId49"/>
    <p:sldId id="496" r:id="rId50"/>
    <p:sldId id="531" r:id="rId51"/>
    <p:sldId id="533" r:id="rId52"/>
    <p:sldId id="534" r:id="rId53"/>
    <p:sldId id="500" r:id="rId54"/>
    <p:sldId id="501" r:id="rId55"/>
    <p:sldId id="535" r:id="rId56"/>
    <p:sldId id="493" r:id="rId57"/>
    <p:sldId id="403" r:id="rId58"/>
    <p:sldId id="503" r:id="rId59"/>
    <p:sldId id="406" r:id="rId60"/>
    <p:sldId id="502" r:id="rId61"/>
    <p:sldId id="505" r:id="rId62"/>
    <p:sldId id="506" r:id="rId63"/>
    <p:sldId id="507" r:id="rId64"/>
    <p:sldId id="508" r:id="rId65"/>
    <p:sldId id="509" r:id="rId66"/>
    <p:sldId id="510" r:id="rId67"/>
    <p:sldId id="513" r:id="rId68"/>
    <p:sldId id="504" r:id="rId69"/>
    <p:sldId id="539" r:id="rId70"/>
    <p:sldId id="543" r:id="rId71"/>
    <p:sldId id="553" r:id="rId72"/>
    <p:sldId id="554" r:id="rId73"/>
    <p:sldId id="545" r:id="rId74"/>
    <p:sldId id="546" r:id="rId75"/>
    <p:sldId id="555" r:id="rId76"/>
    <p:sldId id="556" r:id="rId77"/>
    <p:sldId id="547" r:id="rId78"/>
    <p:sldId id="550" r:id="rId79"/>
    <p:sldId id="551" r:id="rId80"/>
  </p:sldIdLst>
  <p:sldSz cx="12192000" cy="6858000"/>
  <p:notesSz cx="6858000" cy="9144000"/>
  <p:embeddedFontLst>
    <p:embeddedFont>
      <p:font typeface="Esteban" panose="02000000000000000000" pitchFamily="2" charset="0"/>
      <p:regular r:id="rId83"/>
    </p:embeddedFont>
    <p:embeddedFont>
      <p:font typeface="Fira Code" panose="020B0809050000020004" pitchFamily="49" charset="0"/>
      <p:regular r:id="rId84"/>
      <p:bold r:id="rId85"/>
    </p:embeddedFont>
    <p:embeddedFont>
      <p:font typeface="Montserrat" pitchFamily="2" charset="0"/>
      <p:regular r:id="rId86"/>
      <p:bold r:id="rId87"/>
      <p:italic r:id="rId88"/>
      <p:boldItalic r:id="rId89"/>
    </p:embeddedFont>
    <p:embeddedFont>
      <p:font typeface="Source Sans Pro" panose="020B0503030403020204" pitchFamily="34" charset="0"/>
      <p:regular r:id="rId90"/>
      <p:bold r:id="rId91"/>
      <p:italic r:id="rId92"/>
      <p:boldItalic r:id="rId9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as, fairness" id="{42F9B9A9-6C75-4771-9E2F-61BFE871124E}">
          <p14:sldIdLst>
            <p14:sldId id="392"/>
            <p14:sldId id="538"/>
            <p14:sldId id="541"/>
            <p14:sldId id="540"/>
            <p14:sldId id="398"/>
            <p14:sldId id="450"/>
            <p14:sldId id="405"/>
            <p14:sldId id="485"/>
            <p14:sldId id="451"/>
            <p14:sldId id="401"/>
            <p14:sldId id="520"/>
            <p14:sldId id="521"/>
            <p14:sldId id="522"/>
            <p14:sldId id="523"/>
            <p14:sldId id="519"/>
            <p14:sldId id="477"/>
            <p14:sldId id="441"/>
            <p14:sldId id="399"/>
            <p14:sldId id="542"/>
            <p14:sldId id="479"/>
            <p14:sldId id="480"/>
            <p14:sldId id="483"/>
            <p14:sldId id="484"/>
            <p14:sldId id="486"/>
            <p14:sldId id="490"/>
            <p14:sldId id="487"/>
            <p14:sldId id="488"/>
            <p14:sldId id="489"/>
            <p14:sldId id="536"/>
            <p14:sldId id="537"/>
            <p14:sldId id="525"/>
            <p14:sldId id="527"/>
            <p14:sldId id="498"/>
            <p14:sldId id="529"/>
            <p14:sldId id="528"/>
            <p14:sldId id="530"/>
            <p14:sldId id="396"/>
            <p14:sldId id="400"/>
            <p14:sldId id="402"/>
            <p14:sldId id="499"/>
            <p14:sldId id="478"/>
            <p14:sldId id="492"/>
            <p14:sldId id="497"/>
            <p14:sldId id="532"/>
            <p14:sldId id="411"/>
            <p14:sldId id="413"/>
            <p14:sldId id="494"/>
            <p14:sldId id="495"/>
            <p14:sldId id="496"/>
            <p14:sldId id="531"/>
            <p14:sldId id="533"/>
            <p14:sldId id="534"/>
            <p14:sldId id="500"/>
            <p14:sldId id="501"/>
            <p14:sldId id="535"/>
            <p14:sldId id="493"/>
            <p14:sldId id="403"/>
            <p14:sldId id="503"/>
            <p14:sldId id="406"/>
            <p14:sldId id="502"/>
            <p14:sldId id="505"/>
            <p14:sldId id="506"/>
            <p14:sldId id="507"/>
            <p14:sldId id="508"/>
            <p14:sldId id="509"/>
            <p14:sldId id="510"/>
            <p14:sldId id="513"/>
            <p14:sldId id="504"/>
            <p14:sldId id="539"/>
            <p14:sldId id="543"/>
            <p14:sldId id="553"/>
            <p14:sldId id="554"/>
            <p14:sldId id="545"/>
            <p14:sldId id="546"/>
            <p14:sldId id="555"/>
            <p14:sldId id="556"/>
            <p14:sldId id="547"/>
            <p14:sldId id="550"/>
            <p14:sldId id="5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321"/>
    <a:srgbClr val="F56F4F"/>
    <a:srgbClr val="FFFFD5"/>
    <a:srgbClr val="7F7DB0"/>
    <a:srgbClr val="428C28"/>
    <a:srgbClr val="C5C000"/>
    <a:srgbClr val="6F6F6F"/>
    <a:srgbClr val="641A5B"/>
    <a:srgbClr val="0E93C8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079" autoAdjust="0"/>
  </p:normalViewPr>
  <p:slideViewPr>
    <p:cSldViewPr snapToGrid="0">
      <p:cViewPr varScale="1">
        <p:scale>
          <a:sx n="147" d="100"/>
          <a:sy n="147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9:05:34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163 1 24575,'37'2'0,"0"3"0,-1 1 0,0 1 0,61 22 0,-1-2 0,46 10 0,389 87 0,-473-116 0,-31-4 0,-71-4 0,-117 0 0,-109-4 0,255 3 0,0 0 0,-1-1 0,1-1 0,0 0 0,1-1 0,-1 0 0,1-1 0,-1-1 0,-22-13 0,75 18 0,640 43 0,-839-43 0,-141-4 0,217 0 0,-135-26 0,448 61 0,61 8 0,-268-32 0,-39-3 0,-40-3 0,-235-23 0,237 14 0,1-1 0,0-4 0,-66-24 0,99 31 0,-1 1 0,-1 0 0,1 2 0,-1 1 0,1 0 0,-31 2 0,77 4 0,1 1 0,-2 1 0,31 11 0,15 3 0,15-4 0,113 6 0,-113-14 0,110 23 0,-260-25 0,-190-5 0,-331-42 0,505 28 0,173 13 0,-4 7 0,437 43 0,-500-46 0,-11-2 0,-1 0 0,0 1 0,0 0 0,0 1 0,0 0 0,0 0 0,19 10 0,-85-9 0,-37-8 0,-195-17 0,280 17 0,25 1 0,35 1 0,52 0 0,632 15 0,-697-9 0,-13-1 0,-25-3 0,-13-2 0,-429-23 0,402 27 0,37-2 0,1 0 0,0 0 0,0 0 0,0-1 0,0 1 0,-1 0 0,1 0 0,0 0 0,0 0 0,0 0 0,-1 0 0,1 0 0,0 0 0,0 1 0,0-1 0,-1 0 0,1 0 0,0 0 0,0 0 0,0 0 0,0 0 0,-1 0 0,1 0 0,0 0 0,0 0 0,0 1 0,0-1 0,-1 0 0,1 0 0,0 0 0,0 0 0,0 1 0,0-1 0,0 0 0,0 0 0,0 0 0,0 0 0,0 1 0,0-1 0,-1 0 0,1 0 0,0 0 0,0 1 0,0-1 0,0 0 0,0 0 0,0 0 0,0 1 0,0-1 0,1 0 0,-1 0 0,0 0 0,0 0 0,0 1 0,0-1 0,0 0 0,0 0 0,0 0 0,0 1 0,1-1 0,15 12 0,25 9 0,15-4 0,0-2 0,88 11 0,3 1 0,-230-21 0,-3-3 0,38-1 0,1-1 0,-1-3 0,-59-9 0,101 9 0,8 0 0,18-2 0,31 1 0,34 3 0,142 19 0,-335-55 0,-471-115 0,573 150 0,-22-8 0,-1 1 0,1 1 0,-1 2 0,-1 1 0,1 1 0,-53 3 0,101 0 0,0 1 0,32 6 0,-2 0 0,-7-3 0,-18-3 0,0 1 0,45 11 0,-237-90 0,4 2 0,128 52 0,36 23 0,-1-1 0,1 1 0,-1 0 0,1 0 0,-1-1 0,1 1 0,0 0 0,-1-1 0,1 1 0,-1 0 0,1-1 0,0 1 0,-1-1 0,1 1 0,0-1 0,-1 1 0,1-1 0,0 1 0,0-1 0,0 1 0,-1-1 0,1 1 0,0-1 0,0 1 0,0-1 0,0 1 0,0-1 0,0 1 0,0-1 0,0 1 0,0-1 0,0 0 0,0 1 0,0-1 0,0 1 0,1-1 0,-1 1 0,0-1 0,0 1 0,1-1 0,-1 1 0,0-1 0,1 1 0,-1 0 0,0-1 0,1 1 0,-1-1 0,1 1 0,-1 0 0,0-1 0,1 1 0,-1 0 0,1 0 0,-1-1 0,1 1 0,-1 0 0,1 0 0,-1 0 0,1 0 0,-1-1 0,1 1 0,0 0 0,-1 0 0,1 0 0,0 0 0,12-2 0,1 0 0,-1 1 0,0 0 0,1 1 0,-1 1 0,15 1 0,87 19 0,-72-12 0,-26-6 0,7 1 0,0 1 0,0 1 0,0 1 0,32 14 0,-56-21 0,0 0 0,-1 0 0,1 1 0,0-1 0,0 0 0,0 0 0,0 0 0,0 0 0,0 0 0,0 0 0,0 0 0,0 0 0,0 0 0,0 0 0,0 0 0,0 1 0,0-1 0,0 0 0,0 0 0,0 0 0,0 0 0,0 0 0,0 0 0,0 0 0,0 0 0,0 0 0,0 1 0,0-1 0,0 0 0,0 0 0,0 0 0,0 0 0,0 0 0,0 0 0,0 0 0,0 0 0,0 0 0,0 0 0,1 0 0,-1 0 0,0 1 0,0-1 0,0 0 0,0 0 0,0 0 0,0 0 0,0 0 0,0 0 0,0 0 0,0 0 0,0 0 0,1 0 0,-1 0 0,0 0 0,0 0 0,0 0 0,-13 0 0,-22-6 0,-99-18 0,-222-11 0,426 49 0,-26-2 0,144 18 0,315 10 0,-420-36 0,-275-23 0,422 69 0,-149-34 0,-177-29 0,-185-4 0,173 14 0,15-1 0,388 44 0,-194-22 0,135 6 0,-132-24 0,-295-2 0,215 5 0,-1 1 0,0 1 0,1 1 0,-1 0 0,-1 2 0,24 12 0,-44-20 0,-1 1 0,1-1 0,-1 1 0,1 0 0,-1 0 0,1 0 0,-1 0 0,0 0 0,1 0 0,-1 0 0,0 0 0,0 0 0,0 1 0,2 2 0,-3-4 0,0 1 0,0-1 0,0 1 0,0-1 0,0 1 0,0-1 0,0 1 0,0-1 0,0 1 0,-1-1 0,1 1 0,0-1 0,0 1 0,0-1 0,-1 0 0,1 1 0,0-1 0,-1 1 0,1-1 0,0 0 0,-1 1 0,1-1 0,0 0 0,-1 1 0,1-1 0,-1 0 0,1 1 0,-1-1 0,1 0 0,-1 0 0,-52 16 0,49-15 0,-152 24 0,205-27 0,68 8 0,-111-6 0,43 3 0,-5-1 0,-80-1 0,-5 0 0,36 2 0,26 2 0,2 2 0,-39-5 0,-43-5 0,-187-34 0,199 26 0,0-2 0,1-1 0,-54-26 0,87 34 0,-1 1 0,0 1 0,1 1 0,-2-1 0,1 2 0,-21-1 0,-92 4 0,59 1 0,8-2 0,1-2 0,-82-14 0,138 15 0,9 2 0,24 2 0,43 7 0,-100-26 0,-12-6 0,-41-32 0,75 50 0,-13-13 0,20 11 0,11 5 0,4 3 0,0 0 0,-1 1 0,0 1 0,0 1 0,0 0 0,24 12 0,-112-28 0,14-7 0,-57-26 0,133 56 0,-1 1 0,30 27 0,-46-40 0,-1 1 0,0-1 0,1 0 0,-1 1 0,0-1 0,1 1 0,-1-1 0,0 1 0,0-1 0,0 1 0,0-1 0,1 1 0,-1-1 0,0 1 0,0-1 0,0 1 0,0-1 0,0 1 0,0-1 0,0 1 0,0-1 0,0 1 0,0-1 0,-1 1 0,1-1 0,0 1 0,0-1 0,0 1 0,-1-1 0,1 1 0,0-1 0,0 0 0,-1 1 0,1-1 0,0 1 0,-1-1 0,1 0 0,-1 1 0,1-1 0,0 0 0,-1 1 0,1-1 0,-1 0 0,1 0 0,-1 0 0,1 1 0,-1-1 0,1 0 0,-1 0 0,1 0 0,-1 0 0,1 0 0,-1 0 0,1 0 0,-1 0 0,1 0 0,-1 0 0,1 0 0,-1 0 0,1 0 0,-2-1 0,-9 1 0,24-2 0,80 1-1365,-73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involve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at more </a:t>
            </a:r>
            <a:r>
              <a:rPr lang="fr-FR" dirty="0" err="1"/>
              <a:t>complex</a:t>
            </a:r>
            <a:r>
              <a:rPr lang="fr-FR" dirty="0"/>
              <a:t> situations and </a:t>
            </a:r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strategies</a:t>
            </a:r>
            <a:r>
              <a:rPr lang="fr-FR" dirty="0"/>
              <a:t> to tackle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,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imputation or </a:t>
            </a:r>
            <a:r>
              <a:rPr lang="fr-FR" dirty="0" err="1"/>
              <a:t>deleting</a:t>
            </a:r>
            <a:r>
              <a:rPr lang="fr-FR" dirty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557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8ACAA-5719-5A99-6C2E-F02428C4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3FA15-17E2-537E-880C-19C5781F8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0752C-E8A0-516B-98E6-83072ED39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That’s</a:t>
            </a:r>
            <a:r>
              <a:rPr lang="fr-FR" dirty="0"/>
              <a:t> a big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in the first place,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gather</a:t>
            </a:r>
            <a:r>
              <a:rPr lang="fr-FR" dirty="0"/>
              <a:t> information about the population. You are not </a:t>
            </a:r>
            <a:r>
              <a:rPr lang="fr-FR" dirty="0" err="1"/>
              <a:t>interested</a:t>
            </a:r>
            <a:r>
              <a:rPr lang="fr-FR" dirty="0"/>
              <a:t> in the </a:t>
            </a:r>
            <a:r>
              <a:rPr lang="fr-FR" dirty="0" err="1"/>
              <a:t>sample</a:t>
            </a:r>
            <a:r>
              <a:rPr lang="fr-FR" dirty="0"/>
              <a:t> in </a:t>
            </a:r>
            <a:r>
              <a:rPr lang="fr-FR" dirty="0" err="1"/>
              <a:t>itself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 </a:t>
            </a:r>
            <a:r>
              <a:rPr lang="fr-FR" dirty="0" err="1"/>
              <a:t>convenience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the </a:t>
            </a:r>
            <a:r>
              <a:rPr lang="fr-FR" dirty="0" err="1"/>
              <a:t>whole</a:t>
            </a:r>
            <a:r>
              <a:rPr lang="fr-FR" dirty="0"/>
              <a:t> population.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FFE93-DA38-CBDC-60BD-23B7C277E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75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Master 2 </a:t>
            </a:r>
            <a:r>
              <a:rPr lang="fr-FR" dirty="0" err="1"/>
              <a:t>internship</a:t>
            </a:r>
            <a:r>
              <a:rPr lang="fr-FR" dirty="0"/>
              <a:t> </a:t>
            </a:r>
            <a:r>
              <a:rPr lang="fr-FR" dirty="0" err="1"/>
              <a:t>thesis</a:t>
            </a:r>
            <a:r>
              <a:rPr lang="fr-FR" dirty="0"/>
              <a:t> (in </a:t>
            </a:r>
            <a:r>
              <a:rPr lang="fr-FR" dirty="0" err="1"/>
              <a:t>another</a:t>
            </a:r>
            <a:r>
              <a:rPr lang="fr-FR" dirty="0"/>
              <a:t> master programme (: )</a:t>
            </a:r>
          </a:p>
          <a:p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about discrimination in the </a:t>
            </a:r>
            <a:r>
              <a:rPr lang="fr-FR" dirty="0" err="1"/>
              <a:t>workplace</a:t>
            </a:r>
            <a:r>
              <a:rPr lang="fr-FR" dirty="0"/>
              <a:t>, </a:t>
            </a:r>
            <a:r>
              <a:rPr lang="fr-FR" dirty="0" err="1"/>
              <a:t>gender-based</a:t>
            </a:r>
            <a:r>
              <a:rPr lang="fr-FR" dirty="0"/>
              <a:t> violence, </a:t>
            </a:r>
            <a:r>
              <a:rPr lang="fr-FR" dirty="0" err="1"/>
              <a:t>inclusivity</a:t>
            </a:r>
            <a:r>
              <a:rPr lang="fr-FR" dirty="0"/>
              <a:t>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225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DB965-4B41-DF20-D42E-C1A9A338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FB999A-9267-0019-D9DF-B375B96D7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81A953-5A10-81B7-AB2B-0CDD4FBE8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?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315086-436F-1405-2292-816352485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20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4C80E-425E-EE02-73E9-121C2681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7F2617-203C-1976-14B0-A4943876D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BA645E-8968-ACA8-3449-17FA17F1A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That </a:t>
            </a:r>
            <a:r>
              <a:rPr lang="fr-FR" dirty="0" err="1"/>
              <a:t>thing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DAG.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represent</a:t>
            </a:r>
            <a:r>
              <a:rPr lang="fr-FR" dirty="0"/>
              <a:t> causal </a:t>
            </a:r>
            <a:r>
              <a:rPr lang="fr-FR" dirty="0" err="1"/>
              <a:t>relationships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Here</a:t>
            </a:r>
            <a:r>
              <a:rPr lang="fr-FR" dirty="0"/>
              <a:t>: men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to </a:t>
            </a:r>
            <a:r>
              <a:rPr lang="fr-FR" dirty="0" err="1"/>
              <a:t>respond</a:t>
            </a:r>
            <a:r>
              <a:rPr lang="fr-FR" dirty="0"/>
              <a:t> to questionnaires in </a:t>
            </a:r>
            <a:r>
              <a:rPr lang="fr-FR" dirty="0" err="1"/>
              <a:t>general</a:t>
            </a:r>
            <a:r>
              <a:rPr lang="fr-FR" dirty="0"/>
              <a:t>, and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to have a positive opinion to DEI topics. </a:t>
            </a:r>
            <a:r>
              <a:rPr lang="fr-FR" dirty="0" err="1"/>
              <a:t>Likewise</a:t>
            </a:r>
            <a:r>
              <a:rPr lang="fr-FR" dirty="0"/>
              <a:t>, people </a:t>
            </a:r>
            <a:r>
              <a:rPr lang="fr-FR" dirty="0" err="1"/>
              <a:t>unfavourable</a:t>
            </a:r>
            <a:r>
              <a:rPr lang="fr-FR" dirty="0"/>
              <a:t> to </a:t>
            </a:r>
            <a:r>
              <a:rPr lang="fr-FR" dirty="0" err="1"/>
              <a:t>these</a:t>
            </a:r>
            <a:r>
              <a:rPr lang="fr-FR" dirty="0"/>
              <a:t> topics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to </a:t>
            </a:r>
            <a:r>
              <a:rPr lang="fr-FR" dirty="0" err="1"/>
              <a:t>respond</a:t>
            </a:r>
            <a:r>
              <a:rPr lang="fr-FR" dirty="0"/>
              <a:t> to the questionnaire.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dirty="0">
                <a:sym typeface="Wingdings" panose="05000000000000000000" pitchFamily="2" charset="2"/>
              </a:rPr>
              <a:t>You are </a:t>
            </a:r>
            <a:r>
              <a:rPr lang="fr-FR" dirty="0" err="1">
                <a:sym typeface="Wingdings" panose="05000000000000000000" pitchFamily="2" charset="2"/>
              </a:rPr>
              <a:t>less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likely</a:t>
            </a:r>
            <a:r>
              <a:rPr lang="fr-FR" dirty="0">
                <a:sym typeface="Wingdings" panose="05000000000000000000" pitchFamily="2" charset="2"/>
              </a:rPr>
              <a:t> to observe men, and people </a:t>
            </a:r>
            <a:r>
              <a:rPr lang="fr-FR" dirty="0" err="1">
                <a:sym typeface="Wingdings" panose="05000000000000000000" pitchFamily="2" charset="2"/>
              </a:rPr>
              <a:t>unfavourable</a:t>
            </a:r>
            <a:r>
              <a:rPr lang="fr-FR" dirty="0">
                <a:sym typeface="Wingdings" panose="05000000000000000000" pitchFamily="2" charset="2"/>
              </a:rPr>
              <a:t> to DEI in </a:t>
            </a:r>
            <a:r>
              <a:rPr lang="fr-FR" dirty="0" err="1">
                <a:sym typeface="Wingdings" panose="05000000000000000000" pitchFamily="2" charset="2"/>
              </a:rPr>
              <a:t>your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sample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/>
              <a:t>Participation to questionnaire </a:t>
            </a:r>
            <a:r>
              <a:rPr lang="fr-FR" dirty="0" err="1"/>
              <a:t>is</a:t>
            </a:r>
            <a:r>
              <a:rPr lang="fr-FR" dirty="0"/>
              <a:t> like a variable </a:t>
            </a:r>
            <a:r>
              <a:rPr lang="fr-FR" dirty="0" err="1"/>
              <a:t>you</a:t>
            </a:r>
            <a:r>
              <a:rPr lang="fr-FR" dirty="0"/>
              <a:t> are FORCED to </a:t>
            </a:r>
            <a:r>
              <a:rPr lang="fr-FR" dirty="0" err="1"/>
              <a:t>include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4D95A-A08C-FBE9-8CE6-C0A6CF5F1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92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CF6F-EE01-A5D3-CCB6-8EE929F5F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41CA8F5-DF2D-8125-A71D-4E9D85BDE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CDCE88-DDAB-42DA-96AC-64E332018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Self-selection bias: whenever there is a decision to participate, there is usually a whole mechanism that lead you to this decision, based on your personal values, opinions, </a:t>
            </a:r>
            <a:r>
              <a:rPr lang="en-US" dirty="0" err="1"/>
              <a:t>behaviours</a:t>
            </a:r>
            <a:r>
              <a:rPr lang="en-US" dirty="0"/>
              <a:t>… This is why we usually use randomization, and frequently recall people to participate.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4F8A0E-EB4E-8737-15B1-1525118D4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70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17728-9FD4-16B6-91ED-5641E293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228E999-68D9-FCE6-B28C-F4E27C293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24619A-436E-ED9B-55AA-347C318FA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This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something</a:t>
            </a:r>
            <a:r>
              <a:rPr lang="fr-FR" dirty="0">
                <a:sym typeface="Wingdings" panose="05000000000000000000" pitchFamily="2" charset="2"/>
              </a:rPr>
              <a:t> people struggle to </a:t>
            </a:r>
            <a:r>
              <a:rPr lang="fr-FR" dirty="0" err="1">
                <a:sym typeface="Wingdings" panose="05000000000000000000" pitchFamily="2" charset="2"/>
              </a:rPr>
              <a:t>grasp</a:t>
            </a:r>
            <a:r>
              <a:rPr lang="fr-FR" dirty="0">
                <a:sym typeface="Wingdings" panose="05000000000000000000" pitchFamily="2" charset="2"/>
              </a:rPr>
              <a:t>: </a:t>
            </a:r>
            <a:r>
              <a:rPr lang="fr-FR" dirty="0" err="1">
                <a:sym typeface="Wingdings" panose="05000000000000000000" pitchFamily="2" charset="2"/>
              </a:rPr>
              <a:t>including</a:t>
            </a:r>
            <a:r>
              <a:rPr lang="fr-FR" dirty="0">
                <a:sym typeface="Wingdings" panose="05000000000000000000" pitchFamily="2" charset="2"/>
              </a:rPr>
              <a:t> more variable </a:t>
            </a:r>
            <a:r>
              <a:rPr lang="fr-FR" dirty="0" err="1">
                <a:sym typeface="Wingdings" panose="05000000000000000000" pitchFamily="2" charset="2"/>
              </a:rPr>
              <a:t>may</a:t>
            </a:r>
            <a:r>
              <a:rPr lang="fr-FR" dirty="0">
                <a:sym typeface="Wingdings" panose="05000000000000000000" pitchFamily="2" charset="2"/>
              </a:rPr>
              <a:t> not « </a:t>
            </a:r>
            <a:r>
              <a:rPr lang="fr-FR" dirty="0" err="1">
                <a:sym typeface="Wingdings" panose="05000000000000000000" pitchFamily="2" charset="2"/>
              </a:rPr>
              <a:t>reduce</a:t>
            </a:r>
            <a:r>
              <a:rPr lang="fr-FR" dirty="0">
                <a:sym typeface="Wingdings" panose="05000000000000000000" pitchFamily="2" charset="2"/>
              </a:rPr>
              <a:t> » </a:t>
            </a:r>
            <a:r>
              <a:rPr lang="fr-FR" dirty="0" err="1">
                <a:sym typeface="Wingdings" panose="05000000000000000000" pitchFamily="2" charset="2"/>
              </a:rPr>
              <a:t>bias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can </a:t>
            </a:r>
            <a:r>
              <a:rPr lang="fr-FR" dirty="0" err="1">
                <a:sym typeface="Wingdings" panose="05000000000000000000" pitchFamily="2" charset="2"/>
              </a:rPr>
              <a:t>make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even</a:t>
            </a:r>
            <a:r>
              <a:rPr lang="fr-FR" dirty="0">
                <a:sym typeface="Wingdings" panose="05000000000000000000" pitchFamily="2" charset="2"/>
              </a:rPr>
              <a:t> more apparent.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CC50A0-3FE2-97F3-E643-D624E3C85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250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7328-147C-0233-86C8-63E199D82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8D2F749-8541-C191-3C99-F7BA5F23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878DC88-E22A-152A-025E-74D3F66A4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Four components in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toy</a:t>
            </a:r>
            <a:r>
              <a:rPr lang="fr-FR" dirty="0">
                <a:sym typeface="Wingdings" panose="05000000000000000000" pitchFamily="2" charset="2"/>
              </a:rPr>
              <a:t> model: </a:t>
            </a:r>
            <a:r>
              <a:rPr lang="fr-FR" dirty="0" err="1">
                <a:sym typeface="Wingdings" panose="05000000000000000000" pitchFamily="2" charset="2"/>
              </a:rPr>
              <a:t>innate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ability</a:t>
            </a:r>
            <a:r>
              <a:rPr lang="fr-FR" dirty="0">
                <a:sym typeface="Wingdings" panose="05000000000000000000" pitchFamily="2" charset="2"/>
              </a:rPr>
              <a:t>, discrimination (0/1), Occupation, Wage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1: </a:t>
            </a:r>
            <a:r>
              <a:rPr lang="en-US" sz="1200" dirty="0"/>
              <a:t>innate ability, totally random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/>
              <a:t>2: all women experience discrimination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/>
              <a:t>3: Occupation is better as ability increase, but worsens when faced with discrimination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/>
              <a:t>4: Wage decreases with discrimination, increases with better occupation and ability. That is what we want to estimate!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4C9C0A-DED3-9E02-6DB2-1D2D5D17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196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8AE4-8A7E-D143-631B-242721CC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D89DB0-1E97-810B-40A9-FF7D41589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5885C4-A56D-E611-296B-A2BEA4D1B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So the </a:t>
            </a:r>
            <a:r>
              <a:rPr lang="fr-FR" dirty="0" err="1">
                <a:sym typeface="Wingdings" panose="05000000000000000000" pitchFamily="2" charset="2"/>
              </a:rPr>
              <a:t>naive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</a:t>
            </a:r>
            <a:r>
              <a:rPr lang="fr-FR" dirty="0">
                <a:sym typeface="Wingdings" panose="05000000000000000000" pitchFamily="2" charset="2"/>
              </a:rPr>
              <a:t>: </a:t>
            </a:r>
            <a:r>
              <a:rPr lang="fr-FR" dirty="0" err="1">
                <a:sym typeface="Wingdings" panose="05000000000000000000" pitchFamily="2" charset="2"/>
              </a:rPr>
              <a:t>you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just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take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your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wage</a:t>
            </a:r>
            <a:r>
              <a:rPr lang="fr-FR" dirty="0">
                <a:sym typeface="Wingdings" panose="05000000000000000000" pitchFamily="2" charset="2"/>
              </a:rPr>
              <a:t> as a </a:t>
            </a:r>
            <a:r>
              <a:rPr lang="fr-FR" dirty="0" err="1">
                <a:sym typeface="Wingdings" panose="05000000000000000000" pitchFamily="2" charset="2"/>
              </a:rPr>
              <a:t>dependent</a:t>
            </a:r>
            <a:r>
              <a:rPr lang="fr-FR" dirty="0">
                <a:sym typeface="Wingdings" panose="05000000000000000000" pitchFamily="2" charset="2"/>
              </a:rPr>
              <a:t> variable, </a:t>
            </a:r>
            <a:r>
              <a:rPr lang="fr-FR" dirty="0" err="1">
                <a:sym typeface="Wingdings" panose="05000000000000000000" pitchFamily="2" charset="2"/>
              </a:rPr>
              <a:t>include</a:t>
            </a:r>
            <a:r>
              <a:rPr lang="fr-FR" dirty="0">
                <a:sym typeface="Wingdings" panose="05000000000000000000" pitchFamily="2" charset="2"/>
              </a:rPr>
              <a:t> discrimination (or </a:t>
            </a:r>
            <a:r>
              <a:rPr lang="fr-FR" dirty="0" err="1">
                <a:sym typeface="Wingdings" panose="05000000000000000000" pitchFamily="2" charset="2"/>
              </a:rPr>
              <a:t>female</a:t>
            </a:r>
            <a:r>
              <a:rPr lang="fr-FR" dirty="0">
                <a:sym typeface="Wingdings" panose="05000000000000000000" pitchFamily="2" charset="2"/>
              </a:rPr>
              <a:t> var, </a:t>
            </a:r>
            <a:r>
              <a:rPr lang="fr-FR" dirty="0" err="1">
                <a:sym typeface="Wingdings" panose="05000000000000000000" pitchFamily="2" charset="2"/>
              </a:rPr>
              <a:t>it’s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same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thing</a:t>
            </a:r>
            <a:r>
              <a:rPr lang="fr-FR" dirty="0">
                <a:sym typeface="Wingdings" panose="05000000000000000000" pitchFamily="2" charset="2"/>
              </a:rPr>
              <a:t>), and </a:t>
            </a:r>
            <a:r>
              <a:rPr lang="fr-FR" dirty="0" err="1">
                <a:sym typeface="Wingdings" panose="05000000000000000000" pitchFamily="2" charset="2"/>
              </a:rPr>
              <a:t>regress</a:t>
            </a:r>
            <a:r>
              <a:rPr lang="fr-FR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You </a:t>
            </a:r>
            <a:r>
              <a:rPr lang="fr-FR" dirty="0" err="1">
                <a:sym typeface="Wingdings" panose="05000000000000000000" pitchFamily="2" charset="2"/>
              </a:rPr>
              <a:t>get</a:t>
            </a:r>
            <a:r>
              <a:rPr lang="fr-FR" dirty="0">
                <a:sym typeface="Wingdings" panose="05000000000000000000" pitchFamily="2" charset="2"/>
              </a:rPr>
              <a:t> -3. You know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biased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because</a:t>
            </a:r>
            <a:r>
              <a:rPr lang="fr-FR" dirty="0">
                <a:sym typeface="Wingdings" panose="05000000000000000000" pitchFamily="2" charset="2"/>
              </a:rPr>
              <a:t> in the </a:t>
            </a:r>
            <a:r>
              <a:rPr lang="fr-FR" dirty="0" err="1">
                <a:sym typeface="Wingdings" panose="05000000000000000000" pitchFamily="2" charset="2"/>
              </a:rPr>
              <a:t>true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equation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should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</a:t>
            </a:r>
            <a:r>
              <a:rPr lang="fr-FR" dirty="0">
                <a:sym typeface="Wingdings" panose="05000000000000000000" pitchFamily="2" charset="2"/>
              </a:rPr>
              <a:t> 1. So </a:t>
            </a:r>
            <a:r>
              <a:rPr lang="fr-FR" dirty="0" err="1">
                <a:sym typeface="Wingdings" panose="05000000000000000000" pitchFamily="2" charset="2"/>
              </a:rPr>
              <a:t>you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get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two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effecs</a:t>
            </a:r>
            <a:r>
              <a:rPr lang="fr-FR" dirty="0">
                <a:sym typeface="Wingdings" panose="05000000000000000000" pitchFamily="2" charset="2"/>
              </a:rPr>
              <a:t> in one: the </a:t>
            </a:r>
            <a:r>
              <a:rPr lang="fr-FR" dirty="0" err="1">
                <a:sym typeface="Wingdings" panose="05000000000000000000" pitchFamily="2" charset="2"/>
              </a:rPr>
              <a:t>true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effect</a:t>
            </a:r>
            <a:r>
              <a:rPr lang="fr-FR" dirty="0">
                <a:sym typeface="Wingdings" panose="05000000000000000000" pitchFamily="2" charset="2"/>
              </a:rPr>
              <a:t> of discrimination on </a:t>
            </a:r>
            <a:r>
              <a:rPr lang="fr-FR" dirty="0" err="1">
                <a:sym typeface="Wingdings" panose="05000000000000000000" pitchFamily="2" charset="2"/>
              </a:rPr>
              <a:t>wage</a:t>
            </a:r>
            <a:r>
              <a:rPr lang="fr-FR" dirty="0">
                <a:sym typeface="Wingdings" panose="05000000000000000000" pitchFamily="2" charset="2"/>
              </a:rPr>
              <a:t>, and </a:t>
            </a:r>
            <a:r>
              <a:rPr lang="fr-FR" dirty="0" err="1">
                <a:sym typeface="Wingdings" panose="05000000000000000000" pitchFamily="2" charset="2"/>
              </a:rPr>
              <a:t>something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else</a:t>
            </a:r>
            <a:r>
              <a:rPr lang="fr-FR" dirty="0"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F445F6-F35D-7EF6-86AA-7D221B556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16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D88F-5E90-5604-0777-5A121342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6858F4-F22E-B428-5A55-0424953C9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759E58-258E-71E2-4C83-CE1734194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dirty="0"/>
              <a:t>First, occupation has an </a:t>
            </a:r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wage</a:t>
            </a:r>
            <a:r>
              <a:rPr lang="fr-FR" dirty="0"/>
              <a:t>. But in the model, discrimination </a:t>
            </a:r>
            <a:r>
              <a:rPr lang="fr-FR" dirty="0" err="1"/>
              <a:t>also</a:t>
            </a:r>
            <a:r>
              <a:rPr lang="fr-FR" dirty="0"/>
              <a:t> affects occupation. So discrimination has a direct </a:t>
            </a:r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wage</a:t>
            </a:r>
            <a:r>
              <a:rPr lang="fr-FR" dirty="0"/>
              <a:t> (Discrimination -&gt; Wage), and an indirect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Occupation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acts</a:t>
            </a:r>
            <a:r>
              <a:rPr lang="fr-FR" dirty="0"/>
              <a:t> as a </a:t>
            </a:r>
            <a:r>
              <a:rPr lang="fr-FR" dirty="0" err="1"/>
              <a:t>mediator</a:t>
            </a:r>
            <a:r>
              <a:rPr lang="fr-FR" dirty="0"/>
              <a:t> (Discrimination -&gt; Occupation -&gt; Wage).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 err="1"/>
              <a:t>However</a:t>
            </a:r>
            <a:r>
              <a:rPr lang="fr-FR" dirty="0"/>
              <a:t>, in </a:t>
            </a:r>
            <a:r>
              <a:rPr lang="fr-FR" dirty="0" err="1"/>
              <a:t>this</a:t>
            </a:r>
            <a:r>
              <a:rPr lang="fr-FR" dirty="0"/>
              <a:t> model, </a:t>
            </a:r>
            <a:r>
              <a:rPr lang="fr-FR" dirty="0" err="1"/>
              <a:t>ability</a:t>
            </a:r>
            <a:r>
              <a:rPr lang="fr-FR" dirty="0"/>
              <a:t> (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unobserved</a:t>
            </a:r>
            <a:r>
              <a:rPr lang="fr-FR" dirty="0"/>
              <a:t>) affects </a:t>
            </a:r>
            <a:r>
              <a:rPr lang="fr-FR" dirty="0" err="1"/>
              <a:t>both</a:t>
            </a:r>
            <a:r>
              <a:rPr lang="fr-FR" dirty="0"/>
              <a:t> occupation and </a:t>
            </a:r>
            <a:r>
              <a:rPr lang="fr-FR" dirty="0" err="1"/>
              <a:t>wage</a:t>
            </a:r>
            <a:r>
              <a:rPr lang="fr-FR" dirty="0"/>
              <a:t>. 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 occupation,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acts</a:t>
            </a:r>
            <a:r>
              <a:rPr lang="fr-FR" dirty="0"/>
              <a:t> as a </a:t>
            </a:r>
            <a:r>
              <a:rPr lang="fr-FR" dirty="0" err="1"/>
              <a:t>collider</a:t>
            </a:r>
            <a:r>
              <a:rPr lang="fr-FR" dirty="0"/>
              <a:t> variable </a:t>
            </a:r>
            <a:r>
              <a:rPr lang="fr-FR" dirty="0" err="1"/>
              <a:t>between</a:t>
            </a:r>
            <a:r>
              <a:rPr lang="fr-FR" dirty="0"/>
              <a:t> Discrimination and </a:t>
            </a:r>
            <a:r>
              <a:rPr lang="fr-FR" dirty="0" err="1"/>
              <a:t>Ability</a:t>
            </a:r>
            <a:r>
              <a:rPr lang="fr-FR" dirty="0"/>
              <a:t>, and the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wage</a:t>
            </a:r>
            <a:r>
              <a:rPr lang="fr-FR" dirty="0"/>
              <a:t> and discrimination </a:t>
            </a:r>
            <a:r>
              <a:rPr lang="fr-FR" dirty="0" err="1"/>
              <a:t>becomes</a:t>
            </a:r>
            <a:r>
              <a:rPr lang="fr-FR" dirty="0"/>
              <a:t> </a:t>
            </a:r>
            <a:r>
              <a:rPr lang="fr-FR" dirty="0" err="1"/>
              <a:t>spurious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control for </a:t>
            </a:r>
            <a:r>
              <a:rPr lang="fr-FR" dirty="0" err="1"/>
              <a:t>ability</a:t>
            </a:r>
            <a:r>
              <a:rPr lang="fr-FR" dirty="0"/>
              <a:t> (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wage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in </a:t>
            </a:r>
            <a:r>
              <a:rPr lang="fr-FR" dirty="0" err="1"/>
              <a:t>both</a:t>
            </a:r>
            <a:r>
              <a:rPr lang="fr-FR" dirty="0"/>
              <a:t> the </a:t>
            </a:r>
            <a:r>
              <a:rPr lang="fr-FR" dirty="0" err="1"/>
              <a:t>female</a:t>
            </a:r>
            <a:r>
              <a:rPr lang="fr-FR" dirty="0"/>
              <a:t> and occupation coefficients). This </a:t>
            </a:r>
            <a:r>
              <a:rPr lang="fr-FR" dirty="0" err="1"/>
              <a:t>is</a:t>
            </a:r>
            <a:r>
              <a:rPr lang="fr-FR" dirty="0"/>
              <a:t> a type of </a:t>
            </a:r>
            <a:r>
              <a:rPr lang="fr-FR" dirty="0" err="1"/>
              <a:t>omitted</a:t>
            </a:r>
            <a:r>
              <a:rPr lang="fr-FR" dirty="0"/>
              <a:t> variable.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5141EB-1BC3-6CE5-C573-18F92167A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4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D92C7-12BD-B66C-74BA-C84B1B127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C40E82F-885C-4C22-3E01-01C091FC5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CAB048-7518-FBE6-E684-CC462A3FE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dirty="0" err="1">
                <a:sym typeface="Wingdings" panose="05000000000000000000" pitchFamily="2" charset="2"/>
              </a:rPr>
              <a:t>Now</a:t>
            </a:r>
            <a:r>
              <a:rPr lang="fr-FR" dirty="0">
                <a:sym typeface="Wingdings" panose="05000000000000000000" pitchFamily="2" charset="2"/>
              </a:rPr>
              <a:t> in reality, </a:t>
            </a:r>
            <a:r>
              <a:rPr lang="fr-FR" dirty="0" err="1">
                <a:sym typeface="Wingdings" panose="05000000000000000000" pitchFamily="2" charset="2"/>
              </a:rPr>
              <a:t>we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don’t</a:t>
            </a:r>
            <a:r>
              <a:rPr lang="fr-FR" dirty="0">
                <a:sym typeface="Wingdings" panose="05000000000000000000" pitchFamily="2" charset="2"/>
              </a:rPr>
              <a:t> observe </a:t>
            </a:r>
            <a:r>
              <a:rPr lang="fr-FR" dirty="0" err="1">
                <a:sym typeface="Wingdings" panose="05000000000000000000" pitchFamily="2" charset="2"/>
              </a:rPr>
              <a:t>ability</a:t>
            </a:r>
            <a:r>
              <a:rPr lang="fr-FR" dirty="0">
                <a:sym typeface="Wingdings" panose="05000000000000000000" pitchFamily="2" charset="2"/>
              </a:rPr>
              <a:t>. </a:t>
            </a:r>
            <a:r>
              <a:rPr lang="fr-FR" dirty="0" err="1">
                <a:sym typeface="Wingdings" panose="05000000000000000000" pitchFamily="2" charset="2"/>
              </a:rPr>
              <a:t>Which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why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estimating</a:t>
            </a:r>
            <a:r>
              <a:rPr lang="fr-FR" dirty="0">
                <a:sym typeface="Wingdings" panose="05000000000000000000" pitchFamily="2" charset="2"/>
              </a:rPr>
              <a:t> the GPG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a lot harder </a:t>
            </a:r>
            <a:r>
              <a:rPr lang="fr-FR" dirty="0" err="1">
                <a:sym typeface="Wingdings" panose="05000000000000000000" pitchFamily="2" charset="2"/>
              </a:rPr>
              <a:t>than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toy</a:t>
            </a:r>
            <a:r>
              <a:rPr lang="fr-FR" dirty="0">
                <a:sym typeface="Wingdings" panose="05000000000000000000" pitchFamily="2" charset="2"/>
              </a:rPr>
              <a:t> model.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This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only</a:t>
            </a:r>
            <a:r>
              <a:rPr lang="fr-FR" dirty="0">
                <a:sym typeface="Wingdings" panose="05000000000000000000" pitchFamily="2" charset="2"/>
              </a:rPr>
              <a:t> due to </a:t>
            </a:r>
            <a:r>
              <a:rPr lang="fr-FR" dirty="0" err="1">
                <a:sym typeface="Wingdings" panose="05000000000000000000" pitchFamily="2" charset="2"/>
              </a:rPr>
              <a:t>Ability</a:t>
            </a:r>
            <a:r>
              <a:rPr lang="fr-FR" dirty="0">
                <a:sym typeface="Wingdings" panose="05000000000000000000" pitchFamily="2" charset="2"/>
              </a:rPr>
              <a:t> -&gt; Occupation. If </a:t>
            </a:r>
            <a:r>
              <a:rPr lang="fr-FR" dirty="0" err="1">
                <a:sym typeface="Wingdings" panose="05000000000000000000" pitchFamily="2" charset="2"/>
              </a:rPr>
              <a:t>you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excluded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ability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from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equation</a:t>
            </a:r>
            <a:r>
              <a:rPr lang="fr-FR" dirty="0">
                <a:sym typeface="Wingdings" panose="05000000000000000000" pitchFamily="2" charset="2"/>
              </a:rPr>
              <a:t> of occupation, </a:t>
            </a:r>
            <a:r>
              <a:rPr lang="fr-FR" dirty="0" err="1">
                <a:sym typeface="Wingdings" panose="05000000000000000000" pitchFamily="2" charset="2"/>
              </a:rPr>
              <a:t>you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would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get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true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effect</a:t>
            </a:r>
            <a:r>
              <a:rPr lang="fr-FR" dirty="0">
                <a:sym typeface="Wingdings" panose="05000000000000000000" pitchFamily="2" charset="2"/>
              </a:rPr>
              <a:t> of discrimination on </a:t>
            </a:r>
            <a:r>
              <a:rPr lang="fr-FR" dirty="0" err="1">
                <a:sym typeface="Wingdings" panose="05000000000000000000" pitchFamily="2" charset="2"/>
              </a:rPr>
              <a:t>wage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only</a:t>
            </a:r>
            <a:r>
              <a:rPr lang="fr-FR" dirty="0">
                <a:sym typeface="Wingdings" panose="05000000000000000000" pitchFamily="2" charset="2"/>
              </a:rPr>
              <a:t> by </a:t>
            </a:r>
            <a:r>
              <a:rPr lang="fr-FR" dirty="0" err="1">
                <a:sym typeface="Wingdings" panose="05000000000000000000" pitchFamily="2" charset="2"/>
              </a:rPr>
              <a:t>including</a:t>
            </a:r>
            <a:r>
              <a:rPr lang="fr-FR" dirty="0">
                <a:sym typeface="Wingdings" panose="05000000000000000000" pitchFamily="2" charset="2"/>
              </a:rPr>
              <a:t> the occupation variable! The model </a:t>
            </a:r>
            <a:r>
              <a:rPr lang="fr-FR" dirty="0" err="1">
                <a:sym typeface="Wingdings" panose="05000000000000000000" pitchFamily="2" charset="2"/>
              </a:rPr>
              <a:t>would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less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precise</a:t>
            </a:r>
            <a:r>
              <a:rPr lang="fr-FR" dirty="0">
                <a:sym typeface="Wingdings" panose="05000000000000000000" pitchFamily="2" charset="2"/>
              </a:rPr>
              <a:t> (i.e. more variance), </a:t>
            </a:r>
            <a:r>
              <a:rPr lang="fr-FR" dirty="0" err="1">
                <a:sym typeface="Wingdings" panose="05000000000000000000" pitchFamily="2" charset="2"/>
              </a:rPr>
              <a:t>because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you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don’t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take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into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account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ability</a:t>
            </a:r>
            <a:r>
              <a:rPr lang="fr-FR" dirty="0">
                <a:sym typeface="Wingdings" panose="05000000000000000000" pitchFamily="2" charset="2"/>
              </a:rPr>
              <a:t>, but the coefficients </a:t>
            </a:r>
            <a:r>
              <a:rPr lang="fr-FR" dirty="0" err="1">
                <a:sym typeface="Wingdings" panose="05000000000000000000" pitchFamily="2" charset="2"/>
              </a:rPr>
              <a:t>would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still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unbiased</a:t>
            </a:r>
            <a:r>
              <a:rPr lang="fr-FR" dirty="0">
                <a:sym typeface="Wingdings" panose="05000000000000000000" pitchFamily="2" charset="2"/>
              </a:rPr>
              <a:t>!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The point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: </a:t>
            </a:r>
            <a:r>
              <a:rPr lang="fr-FR" dirty="0" err="1">
                <a:sym typeface="Wingdings" panose="05000000000000000000" pitchFamily="2" charset="2"/>
              </a:rPr>
              <a:t>you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may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introduce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even</a:t>
            </a:r>
            <a:r>
              <a:rPr lang="fr-FR" dirty="0">
                <a:sym typeface="Wingdings" panose="05000000000000000000" pitchFamily="2" charset="2"/>
              </a:rPr>
              <a:t> more </a:t>
            </a:r>
            <a:r>
              <a:rPr lang="fr-FR" dirty="0" err="1">
                <a:sym typeface="Wingdings" panose="05000000000000000000" pitchFamily="2" charset="2"/>
              </a:rPr>
              <a:t>bias</a:t>
            </a:r>
            <a:r>
              <a:rPr lang="fr-FR" dirty="0">
                <a:sym typeface="Wingdings" panose="05000000000000000000" pitchFamily="2" charset="2"/>
              </a:rPr>
              <a:t> by </a:t>
            </a:r>
            <a:r>
              <a:rPr lang="fr-FR" dirty="0" err="1">
                <a:sym typeface="Wingdings" panose="05000000000000000000" pitchFamily="2" charset="2"/>
              </a:rPr>
              <a:t>including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some</a:t>
            </a:r>
            <a:r>
              <a:rPr lang="fr-FR" dirty="0">
                <a:sym typeface="Wingdings" panose="05000000000000000000" pitchFamily="2" charset="2"/>
              </a:rPr>
              <a:t> variables.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7AAB78-CC1B-97F9-D92C-960528231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2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</a:t>
            </a:r>
            <a:r>
              <a:rPr lang="fr-FR" dirty="0" err="1"/>
              <a:t>my</a:t>
            </a:r>
            <a:r>
              <a:rPr lang="fr-FR" dirty="0"/>
              <a:t> opinion,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second </a:t>
            </a:r>
            <a:r>
              <a:rPr lang="fr-FR" dirty="0" err="1"/>
              <a:t>biggest</a:t>
            </a:r>
            <a:r>
              <a:rPr lang="fr-FR" dirty="0"/>
              <a:t> challenge. The first one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course.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38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know if the </a:t>
            </a:r>
            <a:r>
              <a:rPr lang="fr-FR" dirty="0" err="1"/>
              <a:t>effect</a:t>
            </a:r>
            <a:r>
              <a:rPr lang="fr-FR" dirty="0"/>
              <a:t> of the training variable on </a:t>
            </a:r>
            <a:r>
              <a:rPr lang="fr-FR" dirty="0" err="1"/>
              <a:t>wage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due to the training </a:t>
            </a:r>
            <a:r>
              <a:rPr lang="fr-FR" dirty="0" err="1"/>
              <a:t>itself</a:t>
            </a:r>
            <a:r>
              <a:rPr lang="fr-FR" dirty="0"/>
              <a:t>, or due to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the training group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</a:t>
            </a:r>
            <a:r>
              <a:rPr lang="fr-FR" dirty="0" err="1"/>
              <a:t>undertake</a:t>
            </a:r>
            <a:r>
              <a:rPr lang="fr-FR" dirty="0"/>
              <a:t> training.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992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top of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being</a:t>
            </a:r>
            <a:r>
              <a:rPr lang="fr-FR" dirty="0"/>
              <a:t> of a certain stratum of society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correlated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unobserved</a:t>
            </a:r>
            <a:r>
              <a:rPr lang="fr-FR" dirty="0"/>
              <a:t> variables, etc.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509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ITT can </a:t>
            </a:r>
            <a:r>
              <a:rPr lang="fr-FR" dirty="0" err="1"/>
              <a:t>be</a:t>
            </a:r>
            <a:r>
              <a:rPr lang="fr-FR" dirty="0"/>
              <a:t> viable IF the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to </a:t>
            </a:r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adherence</a:t>
            </a:r>
            <a:r>
              <a:rPr lang="fr-FR" dirty="0"/>
              <a:t> in the </a:t>
            </a:r>
            <a:r>
              <a:rPr lang="fr-FR" dirty="0" err="1"/>
              <a:t>study</a:t>
            </a:r>
            <a:r>
              <a:rPr lang="fr-FR" dirty="0"/>
              <a:t> are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dirty="0" err="1"/>
              <a:t>those</a:t>
            </a:r>
            <a:r>
              <a:rPr lang="fr-FR" dirty="0"/>
              <a:t> in the real world (</a:t>
            </a:r>
            <a:r>
              <a:rPr lang="fr-FR" dirty="0" err="1"/>
              <a:t>possibly</a:t>
            </a:r>
            <a:r>
              <a:rPr lang="fr-FR" dirty="0"/>
              <a:t>, </a:t>
            </a:r>
            <a:r>
              <a:rPr lang="fr-FR" dirty="0" err="1"/>
              <a:t>reasons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lead participants to not </a:t>
            </a:r>
            <a:r>
              <a:rPr lang="fr-FR" dirty="0" err="1"/>
              <a:t>comply</a:t>
            </a:r>
            <a:r>
              <a:rPr lang="fr-FR" dirty="0"/>
              <a:t> to a </a:t>
            </a:r>
            <a:r>
              <a:rPr lang="fr-FR" dirty="0" err="1"/>
              <a:t>treatment</a:t>
            </a:r>
            <a:r>
              <a:rPr lang="fr-FR" dirty="0"/>
              <a:t> in a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among</a:t>
            </a:r>
            <a:r>
              <a:rPr lang="fr-FR" dirty="0"/>
              <a:t> patients in real life).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792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in a lot of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forms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853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Non-</a:t>
            </a:r>
            <a:r>
              <a:rPr lang="fr-FR" dirty="0" err="1"/>
              <a:t>drinkers</a:t>
            </a:r>
            <a:r>
              <a:rPr lang="fr-FR" dirty="0"/>
              <a:t>, or people </a:t>
            </a:r>
            <a:r>
              <a:rPr lang="fr-FR" dirty="0" err="1"/>
              <a:t>who</a:t>
            </a:r>
            <a:r>
              <a:rPr lang="fr-FR" dirty="0"/>
              <a:t> drink </a:t>
            </a:r>
            <a:r>
              <a:rPr lang="fr-FR" dirty="0" err="1"/>
              <a:t>occasionally</a:t>
            </a:r>
            <a:r>
              <a:rPr lang="fr-FR" dirty="0"/>
              <a:t>, I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expect</a:t>
            </a:r>
            <a:r>
              <a:rPr lang="fr-FR" dirty="0"/>
              <a:t> a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. </a:t>
            </a:r>
            <a:r>
              <a:rPr lang="fr-FR" dirty="0">
                <a:sym typeface="Wingdings" panose="05000000000000000000" pitchFamily="2" charset="2"/>
              </a:rPr>
              <a:t> Possible </a:t>
            </a:r>
            <a:r>
              <a:rPr lang="fr-FR" dirty="0" err="1">
                <a:sym typeface="Wingdings" panose="05000000000000000000" pitchFamily="2" charset="2"/>
              </a:rPr>
              <a:t>underestimation</a:t>
            </a:r>
            <a:r>
              <a:rPr lang="fr-FR" dirty="0">
                <a:sym typeface="Wingdings" panose="05000000000000000000" pitchFamily="2" charset="2"/>
              </a:rPr>
              <a:t> of the </a:t>
            </a:r>
            <a:r>
              <a:rPr lang="fr-FR" dirty="0" err="1">
                <a:sym typeface="Wingdings" panose="05000000000000000000" pitchFamily="2" charset="2"/>
              </a:rPr>
              <a:t>true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prevalence</a:t>
            </a:r>
            <a:r>
              <a:rPr lang="fr-FR" dirty="0">
                <a:sym typeface="Wingdings" panose="05000000000000000000" pitchFamily="2" charset="2"/>
              </a:rPr>
              <a:t> of binge </a:t>
            </a:r>
            <a:r>
              <a:rPr lang="fr-FR" dirty="0" err="1">
                <a:sym typeface="Wingdings" panose="05000000000000000000" pitchFamily="2" charset="2"/>
              </a:rPr>
              <a:t>drinking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59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44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</a:t>
            </a:r>
            <a:r>
              <a:rPr lang="fr-FR" dirty="0" err="1"/>
              <a:t>confounder</a:t>
            </a:r>
            <a:r>
              <a:rPr lang="fr-FR" dirty="0"/>
              <a:t> variable: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included</a:t>
            </a:r>
            <a:r>
              <a:rPr lang="fr-FR" dirty="0"/>
              <a:t> in the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creates</a:t>
            </a:r>
            <a:r>
              <a:rPr lang="fr-FR" dirty="0"/>
              <a:t> </a:t>
            </a:r>
            <a:r>
              <a:rPr lang="fr-FR" dirty="0" err="1"/>
              <a:t>spurious</a:t>
            </a:r>
            <a:r>
              <a:rPr lang="fr-FR" dirty="0"/>
              <a:t> </a:t>
            </a:r>
            <a:r>
              <a:rPr lang="fr-FR" dirty="0" err="1"/>
              <a:t>correlations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variables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determines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38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1F8E4-0C30-54C1-8C07-D4DB72543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CA6241D-0E52-6875-8AEA-67980A3CD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244E572-5815-3D5B-8816-7C1E85B63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ALL of </a:t>
            </a:r>
            <a:r>
              <a:rPr lang="fr-FR" dirty="0" err="1"/>
              <a:t>them</a:t>
            </a:r>
            <a:r>
              <a:rPr lang="fr-FR" dirty="0"/>
              <a:t>, </a:t>
            </a:r>
            <a:r>
              <a:rPr lang="fr-FR" dirty="0" err="1"/>
              <a:t>some</a:t>
            </a:r>
            <a:r>
              <a:rPr lang="fr-FR" dirty="0"/>
              <a:t> are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(and I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feel</a:t>
            </a:r>
            <a:r>
              <a:rPr lang="fr-FR" dirty="0"/>
              <a:t> </a:t>
            </a:r>
            <a:r>
              <a:rPr lang="fr-FR" dirty="0" err="1"/>
              <a:t>technically</a:t>
            </a:r>
            <a:r>
              <a:rPr lang="fr-FR" dirty="0"/>
              <a:t> good </a:t>
            </a:r>
            <a:r>
              <a:rPr lang="fr-FR" dirty="0" err="1"/>
              <a:t>enough</a:t>
            </a:r>
            <a:r>
              <a:rPr lang="fr-FR" dirty="0"/>
              <a:t> to vulgarise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</a:t>
            </a:r>
            <a:r>
              <a:rPr lang="fr-FR" dirty="0" err="1"/>
              <a:t>ones</a:t>
            </a:r>
            <a:r>
              <a:rPr lang="fr-FR" dirty="0"/>
              <a:t>), but </a:t>
            </a:r>
            <a:r>
              <a:rPr lang="fr-FR" dirty="0" err="1"/>
              <a:t>you’ll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doable</a:t>
            </a:r>
            <a:r>
              <a:rPr lang="fr-FR" dirty="0"/>
              <a:t> by junior DS.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25E2FD-852C-D2AE-CDA5-7A6B40FF7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336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88B1C-A998-4CCB-D7A8-FDC83B107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C15995-90E8-05CD-05FD-9376A8858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0C693E-1114-53B4-E412-5B5A0F110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a good communication </a:t>
            </a:r>
            <a:r>
              <a:rPr lang="fr-FR" dirty="0" err="1"/>
              <a:t>tool</a:t>
            </a:r>
            <a:r>
              <a:rPr lang="fr-FR" dirty="0"/>
              <a:t>. </a:t>
            </a:r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popular</a:t>
            </a:r>
            <a:r>
              <a:rPr lang="fr-FR" dirty="0"/>
              <a:t> in </a:t>
            </a:r>
            <a:r>
              <a:rPr lang="fr-FR" dirty="0" err="1"/>
              <a:t>econometrics</a:t>
            </a:r>
            <a:r>
              <a:rPr lang="fr-FR" dirty="0"/>
              <a:t>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(and I </a:t>
            </a:r>
            <a:r>
              <a:rPr lang="fr-FR" dirty="0" err="1"/>
              <a:t>don’t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7145C7-1CB4-0992-8795-A551C5D46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89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B75AA-6AF0-4735-DC7F-7C6C1C5F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00D4DD1-4F50-33DF-6156-B2608DA73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73625CD-999B-6B36-A3A7-CBD808DAC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dirty="0"/>
              <a:t>,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</a:t>
            </a:r>
            <a:r>
              <a:rPr lang="fr-FR" dirty="0" err="1"/>
              <a:t>ability</a:t>
            </a:r>
            <a:r>
              <a:rPr lang="fr-FR" dirty="0"/>
              <a:t> first </a:t>
            </a:r>
            <a:r>
              <a:rPr lang="fr-FR" dirty="0" err="1"/>
              <a:t>instead</a:t>
            </a:r>
            <a:r>
              <a:rPr lang="fr-FR" dirty="0"/>
              <a:t> of occupation,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have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 in the </a:t>
            </a:r>
            <a:r>
              <a:rPr lang="fr-FR" dirty="0" err="1"/>
              <a:t>female</a:t>
            </a:r>
            <a:r>
              <a:rPr lang="fr-FR" dirty="0"/>
              <a:t> &amp; </a:t>
            </a:r>
            <a:r>
              <a:rPr lang="fr-FR" dirty="0" err="1"/>
              <a:t>ability</a:t>
            </a:r>
            <a:r>
              <a:rPr lang="fr-FR" dirty="0"/>
              <a:t> variables (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 indirect </a:t>
            </a:r>
            <a:r>
              <a:rPr lang="fr-FR" dirty="0" err="1"/>
              <a:t>effects</a:t>
            </a:r>
            <a:r>
              <a:rPr lang="fr-FR" dirty="0"/>
              <a:t>: occupation on </a:t>
            </a:r>
            <a:r>
              <a:rPr lang="fr-FR" dirty="0" err="1"/>
              <a:t>wage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a </a:t>
            </a:r>
            <a:r>
              <a:rPr lang="fr-FR" dirty="0" err="1"/>
              <a:t>woman</a:t>
            </a:r>
            <a:r>
              <a:rPr lang="fr-FR" dirty="0"/>
              <a:t>, occupation on </a:t>
            </a:r>
            <a:r>
              <a:rPr lang="fr-FR" dirty="0" err="1"/>
              <a:t>wage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ability</a:t>
            </a:r>
            <a:r>
              <a:rPr lang="fr-FR" dirty="0"/>
              <a:t>)</a:t>
            </a:r>
          </a:p>
          <a:p>
            <a:r>
              <a:rPr lang="fr-FR" dirty="0"/>
              <a:t>You can have a look at how coefficients </a:t>
            </a:r>
            <a:r>
              <a:rPr lang="fr-FR" dirty="0" err="1"/>
              <a:t>vary</a:t>
            </a:r>
            <a:r>
              <a:rPr lang="fr-FR" dirty="0"/>
              <a:t>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covariates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BAC50C-81F7-7819-0C77-69886A834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05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Interference</a:t>
            </a:r>
            <a:r>
              <a:rPr lang="fr-FR" dirty="0"/>
              <a:t>: variables </a:t>
            </a:r>
            <a:r>
              <a:rPr lang="fr-FR" dirty="0" err="1"/>
              <a:t>that</a:t>
            </a:r>
            <a:r>
              <a:rPr lang="fr-FR" dirty="0"/>
              <a:t> affect or are </a:t>
            </a:r>
            <a:r>
              <a:rPr lang="fr-FR" dirty="0" err="1"/>
              <a:t>affected</a:t>
            </a:r>
            <a:r>
              <a:rPr lang="fr-FR" dirty="0"/>
              <a:t> by </a:t>
            </a:r>
            <a:r>
              <a:rPr lang="fr-FR" dirty="0" err="1"/>
              <a:t>both</a:t>
            </a:r>
            <a:r>
              <a:rPr lang="fr-FR" dirty="0"/>
              <a:t> X and 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0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B735-F824-56D1-B3D4-1254ECF60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8CA6C4-4A4C-02E7-BC37-FC08AB9B2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CCA04B-347A-C800-003D-ACCBC749B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764B06-CA67-F3AD-DD64-D96B65F65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794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Sampling error can happens even with stratified sampling (i.e. sampling people randomly according to some characteristics, like gender, age, socioeconomic status,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simple example but this can be done on multiple variables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 in a longitudinal </a:t>
            </a:r>
            <a:r>
              <a:rPr lang="fr-FR" dirty="0" err="1"/>
              <a:t>survey</a:t>
            </a:r>
            <a:r>
              <a:rPr lang="fr-FR" dirty="0"/>
              <a:t>: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busy</a:t>
            </a:r>
            <a:r>
              <a:rPr lang="fr-FR" dirty="0"/>
              <a:t> people stop </a:t>
            </a:r>
            <a:r>
              <a:rPr lang="fr-FR" dirty="0" err="1"/>
              <a:t>responding</a:t>
            </a:r>
            <a:r>
              <a:rPr lang="fr-FR" dirty="0"/>
              <a:t> at </a:t>
            </a:r>
            <a:r>
              <a:rPr lang="fr-FR" dirty="0" err="1"/>
              <a:t>some</a:t>
            </a:r>
            <a:r>
              <a:rPr lang="fr-FR" dirty="0"/>
              <a:t> point.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more </a:t>
            </a:r>
            <a:r>
              <a:rPr lang="fr-FR" dirty="0" err="1"/>
              <a:t>weight</a:t>
            </a:r>
            <a:r>
              <a:rPr lang="fr-FR" dirty="0"/>
              <a:t> to the </a:t>
            </a:r>
            <a:r>
              <a:rPr lang="fr-FR" dirty="0" err="1"/>
              <a:t>busy</a:t>
            </a:r>
            <a:r>
              <a:rPr lang="fr-FR" dirty="0"/>
              <a:t> </a:t>
            </a:r>
            <a:r>
              <a:rPr lang="fr-FR" dirty="0" err="1"/>
              <a:t>respondents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respond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819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28ED0-6179-57D8-71A4-9BE6815E1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B1F6DD-ACCF-0AAF-3E5A-137A85E50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D1C85E-F991-F729-0655-104CF7B20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49D5D8-6122-A5FC-8AD7-7643BBDE6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07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E40A-60F5-C226-7310-6B28FA83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926F283-ECF7-23E4-D67D-8776C8331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83447F-8BA7-F85C-1DD7-1A161FCDC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test CIA,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test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unknown</a:t>
            </a:r>
            <a:r>
              <a:rPr lang="fr-FR" dirty="0"/>
              <a:t> affects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weighting</a:t>
            </a:r>
            <a:r>
              <a:rPr lang="fr-FR" dirty="0"/>
              <a:t>. So </a:t>
            </a:r>
            <a:r>
              <a:rPr lang="fr-FR" dirty="0" err="1"/>
              <a:t>everytime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do </a:t>
            </a:r>
            <a:r>
              <a:rPr lang="fr-FR" dirty="0" err="1"/>
              <a:t>weighting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do a </a:t>
            </a:r>
            <a:r>
              <a:rPr lang="fr-FR" dirty="0" err="1"/>
              <a:t>leap</a:t>
            </a:r>
            <a:r>
              <a:rPr lang="fr-FR" dirty="0"/>
              <a:t> of </a:t>
            </a:r>
            <a:r>
              <a:rPr lang="fr-FR" dirty="0" err="1"/>
              <a:t>faith</a:t>
            </a:r>
            <a:r>
              <a:rPr lang="fr-FR" dirty="0"/>
              <a:t> and assume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more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phenomenon</a:t>
            </a:r>
            <a:r>
              <a:rPr lang="fr-FR" dirty="0"/>
              <a:t> </a:t>
            </a:r>
            <a:r>
              <a:rPr lang="fr-FR" dirty="0" err="1"/>
              <a:t>affecting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assignment</a:t>
            </a:r>
            <a:r>
              <a:rPr lang="fr-FR" dirty="0"/>
              <a:t> to </a:t>
            </a:r>
            <a:r>
              <a:rPr lang="fr-FR" dirty="0" err="1"/>
              <a:t>treatment</a:t>
            </a:r>
            <a:r>
              <a:rPr lang="fr-FR" dirty="0"/>
              <a:t> or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outcome</a:t>
            </a:r>
            <a:r>
              <a:rPr lang="fr-FR" dirty="0"/>
              <a:t> of </a:t>
            </a:r>
            <a:r>
              <a:rPr lang="fr-FR" dirty="0" err="1"/>
              <a:t>interest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C4A48F-6706-7D18-9C00-E60B57BEE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886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ADC63-1064-7C10-C4D8-D18C741DA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E7D335-FDA2-9BEE-E706-5F2B66A6A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6C9412-BB99-73BC-D995-E7E2BB6B1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9DEA6B-DDDF-C7B3-0E92-EADAFE883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99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C9981-F6BF-4142-46B9-8AF6444E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28BAB0-8E72-65B9-0C88-C730853B1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91EA4E-A3E0-4270-7124-32C379036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88B3FF-D434-8E28-4A85-637EED370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908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47D62-1F87-3F3E-02A0-B1C9D9047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60C15B-AC69-C038-1339-00343E97C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3AD4A02-73C1-1AAB-AFBF-6C9CE545C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</a:t>
            </a:r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do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modelling</a:t>
            </a:r>
            <a:r>
              <a:rPr lang="fr-FR" dirty="0"/>
              <a:t> or simulations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point.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0799F1-B028-8D0A-4E8F-07D4092A0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193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61BA0-0641-3B0A-5C4F-70764CBC0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D8B53E-F332-BAC5-7F1C-0B88A469F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34C102-2124-B945-A84D-2202DAFAE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E0C449-B81F-98CE-4949-C4C7BC745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970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6525A-5D22-4333-C6E0-9C9950666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56B4167-BF39-D932-CEC0-F6EF2D4CF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61C57A3-06CD-1BE6-60A4-E2B7CB48A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powerful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, but instrumental variables are </a:t>
            </a:r>
            <a:r>
              <a:rPr lang="fr-FR" dirty="0" err="1"/>
              <a:t>notoriously</a:t>
            </a:r>
            <a:r>
              <a:rPr lang="fr-FR" dirty="0"/>
              <a:t> hard to </a:t>
            </a:r>
            <a:r>
              <a:rPr lang="fr-FR" dirty="0" err="1"/>
              <a:t>find</a:t>
            </a:r>
            <a:r>
              <a:rPr lang="fr-FR" dirty="0"/>
              <a:t>.</a:t>
            </a:r>
          </a:p>
          <a:p>
            <a:r>
              <a:rPr lang="fr-FR" dirty="0"/>
              <a:t>The </a:t>
            </a:r>
            <a:r>
              <a:rPr lang="fr-FR" dirty="0" err="1"/>
              <a:t>other</a:t>
            </a:r>
            <a:r>
              <a:rPr lang="fr-FR" dirty="0"/>
              <a:t> solution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a proxy of the </a:t>
            </a:r>
            <a:r>
              <a:rPr lang="fr-FR" dirty="0" err="1"/>
              <a:t>unobserved</a:t>
            </a:r>
            <a:r>
              <a:rPr lang="fr-FR" dirty="0"/>
              <a:t>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(i.e. a variable </a:t>
            </a:r>
            <a:r>
              <a:rPr lang="fr-FR" dirty="0" err="1"/>
              <a:t>that</a:t>
            </a:r>
            <a:r>
              <a:rPr lang="fr-FR" dirty="0"/>
              <a:t> can replace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). The hard part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(and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correct the </a:t>
            </a:r>
            <a:r>
              <a:rPr lang="fr-FR" dirty="0" err="1"/>
              <a:t>bias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576B6D-B086-522C-9ED2-999BF9773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4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BFE4E-A7F4-3FF1-D310-139C3D2E8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D8A62-C4E9-808F-B5A7-1F6AA9E9D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8BDB98-12E2-921F-23EA-94BA2BC00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ADE99-EA6C-8ED7-B178-F62ABDE8C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88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69909-E32C-3AF0-E8C9-1EEEDCFF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CA4C2F-6AD8-FD51-3A1A-0576572DE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0A8DAC-C58F-B44C-7F91-C1F38D90D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CE4A64-7864-8BCC-4F7C-142690370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2918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67B6-8125-A40E-B36C-7C614226D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CD5D93-944C-1E5A-3C50-7B6BCE427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7E06C0-7DC1-3CF7-2C2A-B9DA9702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Well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fair</a:t>
            </a:r>
            <a:r>
              <a:rPr lang="fr-FR" dirty="0"/>
              <a:t>. A lot of DS are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making</a:t>
            </a:r>
            <a:r>
              <a:rPr lang="fr-FR" dirty="0"/>
              <a:t> good </a:t>
            </a:r>
            <a:r>
              <a:rPr lang="fr-FR" dirty="0" err="1"/>
              <a:t>predictions</a:t>
            </a:r>
            <a:r>
              <a:rPr lang="fr-FR" dirty="0"/>
              <a:t>, </a:t>
            </a:r>
            <a:r>
              <a:rPr lang="fr-FR" dirty="0" err="1"/>
              <a:t>choosing</a:t>
            </a:r>
            <a:r>
              <a:rPr lang="fr-FR" dirty="0"/>
              <a:t> the best type of model and </a:t>
            </a:r>
            <a:r>
              <a:rPr lang="fr-FR" dirty="0" err="1"/>
              <a:t>hyperparameters</a:t>
            </a:r>
            <a:r>
              <a:rPr lang="fr-FR" dirty="0"/>
              <a:t> to optimise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etc. etc. You can have </a:t>
            </a:r>
            <a:r>
              <a:rPr lang="fr-FR" dirty="0" err="1"/>
              <a:t>biased</a:t>
            </a:r>
            <a:r>
              <a:rPr lang="fr-FR" dirty="0"/>
              <a:t> coefficients, but </a:t>
            </a:r>
            <a:r>
              <a:rPr lang="fr-FR" dirty="0" err="1"/>
              <a:t>still</a:t>
            </a:r>
            <a:r>
              <a:rPr lang="fr-FR" dirty="0"/>
              <a:t> have </a:t>
            </a:r>
            <a:r>
              <a:rPr lang="fr-FR" dirty="0" err="1"/>
              <a:t>very</a:t>
            </a:r>
            <a:r>
              <a:rPr lang="fr-FR" dirty="0"/>
              <a:t> good </a:t>
            </a:r>
            <a:r>
              <a:rPr lang="fr-FR" dirty="0" err="1"/>
              <a:t>predictions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model.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B7A08E-ABB4-48C6-8576-A00C50E27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5375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Story about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lecturer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no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</a:t>
            </a:r>
            <a:endParaRPr lang="fr-FR" dirty="0"/>
          </a:p>
          <a:p>
            <a:endParaRPr lang="fr-FR" dirty="0"/>
          </a:p>
          <a:p>
            <a:r>
              <a:rPr lang="fr-FR" dirty="0"/>
              <a:t>Or: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model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care about </a:t>
            </a:r>
            <a:r>
              <a:rPr lang="fr-FR"/>
              <a:t>good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62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9E10C-27EA-6887-3A43-EDA028AA9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9AF801-7DD7-EDD7-8212-837C3AE47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DFDC9A-CF81-2E8E-01BC-1BCA1A0C7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obsession in data science about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predicting</a:t>
            </a:r>
            <a:r>
              <a:rPr lang="fr-FR" dirty="0"/>
              <a:t> values as </a:t>
            </a:r>
            <a:r>
              <a:rPr lang="fr-FR" dirty="0" err="1"/>
              <a:t>they</a:t>
            </a:r>
            <a:r>
              <a:rPr lang="fr-FR" dirty="0"/>
              <a:t> are in the data.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B9055B-BA51-149E-52BC-B0E2983EB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496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possibly</a:t>
            </a:r>
            <a:r>
              <a:rPr lang="fr-FR" dirty="0"/>
              <a:t> </a:t>
            </a:r>
            <a:r>
              <a:rPr lang="fr-FR" dirty="0" err="1"/>
              <a:t>controversial</a:t>
            </a:r>
            <a:r>
              <a:rPr lang="fr-FR" dirty="0"/>
              <a:t> part of </a:t>
            </a:r>
            <a:r>
              <a:rPr lang="fr-FR" dirty="0" err="1"/>
              <a:t>this</a:t>
            </a:r>
            <a:r>
              <a:rPr lang="fr-FR" dirty="0"/>
              <a:t> course. The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political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I </a:t>
            </a:r>
            <a:r>
              <a:rPr lang="fr-FR" dirty="0" err="1"/>
              <a:t>imply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heavy-handedly</a:t>
            </a:r>
            <a:r>
              <a:rPr lang="fr-FR" dirty="0"/>
              <a:t> </a:t>
            </a:r>
            <a:r>
              <a:rPr lang="fr-FR" dirty="0" err="1"/>
              <a:t>throughout</a:t>
            </a:r>
            <a:r>
              <a:rPr lang="fr-FR" dirty="0"/>
              <a:t> the course </a:t>
            </a:r>
            <a:r>
              <a:rPr lang="fr-FR" dirty="0" err="1"/>
              <a:t>when</a:t>
            </a:r>
            <a:r>
              <a:rPr lang="fr-FR" dirty="0"/>
              <a:t> I talk about </a:t>
            </a:r>
            <a:r>
              <a:rPr lang="fr-FR" dirty="0" err="1"/>
              <a:t>minorities</a:t>
            </a:r>
            <a:r>
              <a:rPr lang="fr-FR" dirty="0"/>
              <a:t>, </a:t>
            </a:r>
            <a:r>
              <a:rPr lang="fr-FR" dirty="0" err="1"/>
              <a:t>gender</a:t>
            </a:r>
            <a:r>
              <a:rPr lang="fr-FR" dirty="0"/>
              <a:t> issues, etc. So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shocked</a:t>
            </a:r>
            <a:r>
              <a:rPr lang="fr-FR" dirty="0"/>
              <a:t> on me, right.</a:t>
            </a:r>
          </a:p>
          <a:p>
            <a:endParaRPr lang="fr-FR" dirty="0"/>
          </a:p>
          <a:p>
            <a:r>
              <a:rPr lang="fr-FR" dirty="0"/>
              <a:t>Fun </a:t>
            </a:r>
            <a:r>
              <a:rPr lang="fr-FR" dirty="0" err="1"/>
              <a:t>stuff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data science: </a:t>
            </a:r>
            <a:r>
              <a:rPr lang="fr-FR" dirty="0" err="1"/>
              <a:t>warfare</a:t>
            </a:r>
            <a:r>
              <a:rPr lang="fr-FR" dirty="0"/>
              <a:t>, </a:t>
            </a:r>
            <a:r>
              <a:rPr lang="fr-FR" dirty="0" err="1"/>
              <a:t>tracking</a:t>
            </a:r>
            <a:r>
              <a:rPr lang="fr-FR" dirty="0"/>
              <a:t> and surveillance, face recognition, obscure recommandation </a:t>
            </a:r>
            <a:r>
              <a:rPr lang="fr-FR" dirty="0" err="1"/>
              <a:t>algorithms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maximise the time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spent</a:t>
            </a:r>
            <a:r>
              <a:rPr lang="fr-FR" dirty="0"/>
              <a:t> on a </a:t>
            </a:r>
            <a:r>
              <a:rPr lang="fr-FR" dirty="0" err="1"/>
              <a:t>product</a:t>
            </a:r>
            <a:r>
              <a:rPr lang="fr-FR" dirty="0"/>
              <a:t> (and not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well-being</a:t>
            </a:r>
            <a:r>
              <a:rPr lang="fr-FR" dirty="0"/>
              <a:t>), </a:t>
            </a:r>
            <a:r>
              <a:rPr lang="fr-FR" dirty="0" err="1"/>
              <a:t>advertisements</a:t>
            </a:r>
            <a:r>
              <a:rPr lang="fr-FR" dirty="0"/>
              <a:t>, </a:t>
            </a:r>
            <a:r>
              <a:rPr lang="fr-FR" dirty="0" err="1"/>
              <a:t>hiring</a:t>
            </a:r>
            <a:r>
              <a:rPr lang="fr-FR" dirty="0"/>
              <a:t>, </a:t>
            </a:r>
            <a:r>
              <a:rPr lang="fr-FR" dirty="0" err="1"/>
              <a:t>policing</a:t>
            </a:r>
            <a:r>
              <a:rPr lang="fr-FR" dirty="0"/>
              <a:t>, </a:t>
            </a:r>
            <a:r>
              <a:rPr lang="fr-FR" dirty="0" err="1"/>
              <a:t>deepfakes</a:t>
            </a:r>
            <a:r>
              <a:rPr lang="fr-FR" dirty="0"/>
              <a:t>, social </a:t>
            </a:r>
            <a:r>
              <a:rPr lang="fr-FR" dirty="0" err="1"/>
              <a:t>scoring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5184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64F5D-3B72-F17F-09A5-B9E429145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9EA24D-C334-F597-B9EC-81E8EE3BA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D87C1B-6A28-DA79-3356-7F01C3C84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Tbh</a:t>
            </a:r>
            <a:r>
              <a:rPr lang="fr-FR" dirty="0"/>
              <a:t>, </a:t>
            </a:r>
            <a:r>
              <a:rPr lang="fr-FR" dirty="0" err="1"/>
              <a:t>knowing</a:t>
            </a:r>
            <a:r>
              <a:rPr lang="fr-FR" dirty="0"/>
              <a:t> about </a:t>
            </a:r>
            <a:r>
              <a:rPr lang="fr-FR" dirty="0" err="1"/>
              <a:t>fairness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land </a:t>
            </a:r>
            <a:r>
              <a:rPr lang="fr-FR" dirty="0" err="1"/>
              <a:t>you</a:t>
            </a:r>
            <a:r>
              <a:rPr lang="fr-FR" dirty="0"/>
              <a:t> a job. I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DS people </a:t>
            </a:r>
            <a:r>
              <a:rPr lang="fr-FR" dirty="0" err="1"/>
              <a:t>truly</a:t>
            </a:r>
            <a:r>
              <a:rPr lang="fr-FR" dirty="0"/>
              <a:t> care.</a:t>
            </a:r>
          </a:p>
          <a:p>
            <a:r>
              <a:rPr lang="fr-FR" dirty="0" err="1"/>
              <a:t>Also</a:t>
            </a:r>
            <a:r>
              <a:rPr lang="fr-FR" dirty="0"/>
              <a:t>, </a:t>
            </a:r>
            <a:r>
              <a:rPr lang="fr-FR" dirty="0" err="1"/>
              <a:t>pessimistic</a:t>
            </a:r>
            <a:r>
              <a:rPr lang="fr-FR" dirty="0"/>
              <a:t> me </a:t>
            </a:r>
            <a:r>
              <a:rPr lang="fr-FR" dirty="0" err="1"/>
              <a:t>would</a:t>
            </a:r>
            <a:r>
              <a:rPr lang="fr-FR" dirty="0"/>
              <a:t> argue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companies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about </a:t>
            </a:r>
            <a:r>
              <a:rPr lang="fr-FR" dirty="0" err="1"/>
              <a:t>fairness</a:t>
            </a:r>
            <a:r>
              <a:rPr lang="fr-FR" dirty="0"/>
              <a:t> in </a:t>
            </a:r>
            <a:r>
              <a:rPr lang="fr-FR" dirty="0" err="1"/>
              <a:t>their</a:t>
            </a:r>
            <a:r>
              <a:rPr lang="fr-FR" dirty="0"/>
              <a:t> ML </a:t>
            </a:r>
            <a:r>
              <a:rPr lang="fr-FR" dirty="0" err="1"/>
              <a:t>algorithms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posturing</a:t>
            </a:r>
            <a:r>
              <a:rPr lang="fr-FR" dirty="0"/>
              <a:t>, </a:t>
            </a:r>
            <a:r>
              <a:rPr lang="fr-FR" dirty="0" err="1"/>
              <a:t>unless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 or </a:t>
            </a:r>
            <a:r>
              <a:rPr lang="fr-FR" dirty="0" err="1"/>
              <a:t>under</a:t>
            </a:r>
            <a:r>
              <a:rPr lang="fr-FR" dirty="0"/>
              <a:t> high public </a:t>
            </a:r>
            <a:r>
              <a:rPr lang="fr-FR" dirty="0" err="1"/>
              <a:t>scrutiny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49A90B-B1C6-7F9F-7564-6A7EDB9575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109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A1303-375C-F42F-D187-190B4A36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D3A87-07E2-2B73-B438-AD4EC2E88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3ECDB-30E5-252E-ACEA-A67E9855C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graph of the class (that I did not like). There are a few crucial things missing there.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2B1CA-7FF0-EE50-F800-409723291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1969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F93A6-C5A3-4668-FCEB-7490CCE2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931FF6-1912-3F36-10D2-0201AF891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F9141-F4B1-6A52-BFE8-25245DFB8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graph is very “firm” centric, like if it has no connection to the rest of the world, there is no context around it.</a:t>
            </a:r>
          </a:p>
          <a:p>
            <a:r>
              <a:rPr lang="en-GB" dirty="0"/>
              <a:t>The action taken by the decision-maker (be it a human or a machine) does not exist in a vacuum. It has an effect on the ground truth that you observe and gather data from. That is called feedback. A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26B0E-E139-72C4-8E07-6FB238994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885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3737E-5D7F-FD06-83F3-F171CF2A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ECAF6-D29A-CC40-992A-0FA0ED9BD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60283-E5F3-E848-AC6E-B7EAB7CA9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Automated decision making, and also “decision support tool”, are very common. I create this for emergency services.</a:t>
            </a:r>
          </a:p>
          <a:p>
            <a:r>
              <a:rPr lang="en-GB" dirty="0"/>
              <a:t>Also, example of COMPAS (Correctional Offender Management Profiling for Alternative Sanctions), is an algorithm in the US to predict a defendant’s likelihood to become a recidivist</a:t>
            </a:r>
            <a:r>
              <a:rPr lang="en-GB"/>
              <a:t>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1F3CC-C193-C964-C583-DEB5FD4A2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9736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FD08D-AD94-245B-0E2D-E96F63AB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93C16-6478-0AE5-3999-B40293A40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8ECEB-94B3-A41B-88B6-EA59251D8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Why? Perhaps there is significant economic disparities between blues squares and green triangles, leading the former to worse educational outcomes.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94A80-AE0C-DF79-5E59-FA9F007C7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16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CA79-F411-4392-A695-49147217E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08311-7AAA-6336-E475-6C43CFEAB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F42B3-1A98-D288-BC0B-C5B8A3F36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C2CDF-11B1-5F7D-23C7-C0A998848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659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E010B-1614-6D2D-6326-1D20AE2C5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08B12-3D4E-E28B-F05E-DE2FA14F3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3F05D-7357-AFD1-6418-29F883E92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56971-8CA3-FC6B-95E3-801848673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699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D0CC1-6E01-A9F3-3D9A-07F4F8F9A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9D627-F102-872A-8F86-A50A28F85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CC2034-9769-88EF-6386-643F85681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on average, when being born blue, you can expect a lower chance of being hired. Because being blue places you in different “structural circumstances”: you are subject to a series of circumstances and decisions throughout your life which accumulate and </a:t>
            </a:r>
            <a:r>
              <a:rPr lang="en-GB" dirty="0" err="1"/>
              <a:t>coumpound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B9573-D834-AC29-7BA8-FBD86573A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4191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AD52-26A7-D6DE-0FE4-555F3774E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E1EFE-B791-764E-C783-0D3F028CA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9633E-5833-4893-0771-484A2AF5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E.g. : even more economic disparity, leading to lower GPA among blue squares. That is kind of the idea behind systemic or institutional discrimination.</a:t>
            </a:r>
          </a:p>
          <a:p>
            <a:r>
              <a:rPr lang="en-GB" dirty="0"/>
              <a:t>In turn, this reinforces the implicit discrimination in our model even more. The idea of a feedback loop: your decisions or output have an impact on the ground truth, ground truth which you then model again, etc. etc.</a:t>
            </a:r>
          </a:p>
          <a:p>
            <a:endParaRPr lang="en-GB" dirty="0"/>
          </a:p>
          <a:p>
            <a:r>
              <a:rPr lang="en-GB" dirty="0"/>
              <a:t>Feedback loop: that’s the same current problem with generative AI.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5E5C2-EEBF-DEF8-0DD7-8AF0AD6BA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3208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D283-19E0-AB50-E8FA-8AC18DD4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4AD26B-D876-F669-7556-597995A02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94EBC0-C64A-2E36-5DC0-FDDD01AE6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5A2E7A-8FFB-B066-4DB1-89F2EE2E5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440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2D810-DF9B-F282-804A-E72FE2BBC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639762-6BE0-031E-28C2-6D21D5C56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EE2ABF-C060-5806-5E52-18EB7B2EB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A1EE4A-6C94-DCEB-22F6-31AAA8918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2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8F6E5-A417-E0E6-B938-7FA0135EB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CD07B8E-B4E2-20EF-A4E4-49ED438A2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E286A7-D592-65E5-D5E5-970BF9DB5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Imbalance</a:t>
            </a:r>
            <a:r>
              <a:rPr lang="fr-FR" dirty="0"/>
              <a:t>: </a:t>
            </a:r>
            <a:r>
              <a:rPr lang="fr-FR" dirty="0" err="1"/>
              <a:t>unequal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of </a:t>
            </a:r>
            <a:r>
              <a:rPr lang="fr-FR" dirty="0" err="1"/>
              <a:t>different</a:t>
            </a:r>
            <a:r>
              <a:rPr lang="fr-FR" dirty="0"/>
              <a:t> groups</a:t>
            </a:r>
          </a:p>
          <a:p>
            <a:r>
              <a:rPr lang="fr-FR" dirty="0" err="1"/>
              <a:t>Bias</a:t>
            </a:r>
            <a:r>
              <a:rPr lang="fr-FR" dirty="0"/>
              <a:t>: incorrect associations </a:t>
            </a:r>
            <a:r>
              <a:rPr lang="fr-FR" dirty="0" err="1"/>
              <a:t>stemming</a:t>
            </a:r>
            <a:r>
              <a:rPr lang="fr-FR" dirty="0"/>
              <a:t> social and </a:t>
            </a: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prejudice</a:t>
            </a:r>
            <a:endParaRPr lang="fr-FR" dirty="0"/>
          </a:p>
          <a:p>
            <a:r>
              <a:rPr lang="fr-FR" dirty="0" err="1"/>
              <a:t>Stereotype</a:t>
            </a:r>
            <a:r>
              <a:rPr lang="fr-FR" dirty="0"/>
              <a:t>: associations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reflect</a:t>
            </a:r>
            <a:r>
              <a:rPr lang="fr-FR" dirty="0"/>
              <a:t> a </a:t>
            </a:r>
            <a:r>
              <a:rPr lang="fr-FR" dirty="0" err="1"/>
              <a:t>property</a:t>
            </a:r>
            <a:r>
              <a:rPr lang="fr-FR" dirty="0"/>
              <a:t> of the world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thought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result</a:t>
            </a:r>
            <a:r>
              <a:rPr lang="fr-FR" dirty="0"/>
              <a:t> of social and </a:t>
            </a: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prejudice</a:t>
            </a:r>
            <a:endParaRPr lang="fr-FR" dirty="0"/>
          </a:p>
          <a:p>
            <a:r>
              <a:rPr lang="fr-FR" dirty="0" err="1"/>
              <a:t>Categorisation</a:t>
            </a:r>
            <a:r>
              <a:rPr lang="fr-FR" dirty="0"/>
              <a:t>: </a:t>
            </a:r>
            <a:r>
              <a:rPr lang="fr-FR" dirty="0" err="1"/>
              <a:t>assigning</a:t>
            </a:r>
            <a:r>
              <a:rPr lang="fr-FR" dirty="0"/>
              <a:t> </a:t>
            </a:r>
            <a:r>
              <a:rPr lang="fr-FR" dirty="0" err="1"/>
              <a:t>discrete</a:t>
            </a:r>
            <a:r>
              <a:rPr lang="fr-FR" dirty="0"/>
              <a:t> labels to </a:t>
            </a:r>
            <a:r>
              <a:rPr lang="fr-FR" dirty="0" err="1"/>
              <a:t>complex</a:t>
            </a:r>
            <a:r>
              <a:rPr lang="fr-FR" dirty="0"/>
              <a:t> aspects of </a:t>
            </a:r>
            <a:r>
              <a:rPr lang="fr-FR" dirty="0" err="1"/>
              <a:t>identity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gender</a:t>
            </a:r>
            <a:r>
              <a:rPr lang="fr-FR" dirty="0"/>
              <a:t> and race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B471B3-08FF-D127-604D-89D9E67C8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0524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46F4-811D-5274-D372-A041D0EF6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F83713-1A01-AAD0-3CA0-A75E7EE24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ABBBC0-1F05-A163-A5AB-BFA6A61B6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Correctional</a:t>
            </a:r>
            <a:r>
              <a:rPr lang="fr-FR" dirty="0"/>
              <a:t> </a:t>
            </a:r>
            <a:r>
              <a:rPr lang="fr-FR" dirty="0" err="1"/>
              <a:t>Offender</a:t>
            </a:r>
            <a:r>
              <a:rPr lang="fr-FR" dirty="0"/>
              <a:t> Management Profiling for Alternative Sanctions</a:t>
            </a:r>
          </a:p>
          <a:p>
            <a:r>
              <a:rPr lang="fr-FR" dirty="0" err="1"/>
              <a:t>Recidivism</a:t>
            </a:r>
            <a:r>
              <a:rPr lang="fr-FR" dirty="0"/>
              <a:t>, </a:t>
            </a:r>
            <a:r>
              <a:rPr lang="fr-FR" dirty="0" err="1"/>
              <a:t>among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things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Misunderstanding</a:t>
            </a:r>
            <a:r>
              <a:rPr lang="fr-FR" dirty="0"/>
              <a:t> of </a:t>
            </a:r>
            <a:r>
              <a:rPr lang="fr-FR" dirty="0" err="1"/>
              <a:t>statistical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9D5B98-995F-3553-6582-77C171EF5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9101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B785B-5D20-69C3-D7B9-9978ADA6E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2C832AB-E9DF-72E8-718A-32884B04C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C6DFB4-1704-CB3D-030C-BCF1998C0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Correctional</a:t>
            </a:r>
            <a:r>
              <a:rPr lang="fr-FR" dirty="0"/>
              <a:t> </a:t>
            </a:r>
            <a:r>
              <a:rPr lang="fr-FR" dirty="0" err="1"/>
              <a:t>Offender</a:t>
            </a:r>
            <a:r>
              <a:rPr lang="fr-FR" dirty="0"/>
              <a:t> Management Profiling for Alternative Sanctions</a:t>
            </a:r>
          </a:p>
          <a:p>
            <a:r>
              <a:rPr lang="fr-FR" dirty="0" err="1"/>
              <a:t>Recidivism</a:t>
            </a:r>
            <a:r>
              <a:rPr lang="fr-FR" dirty="0"/>
              <a:t>, </a:t>
            </a:r>
            <a:r>
              <a:rPr lang="fr-FR" dirty="0" err="1"/>
              <a:t>among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things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Misunderstanding</a:t>
            </a:r>
            <a:r>
              <a:rPr lang="fr-FR" dirty="0"/>
              <a:t> of </a:t>
            </a:r>
            <a:r>
              <a:rPr lang="fr-FR" dirty="0" err="1"/>
              <a:t>statistical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8132BE-159F-A7A4-B96E-3920D417C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8032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B0A87-71CB-4B4E-5361-FE6C95C6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1E29E7-2646-3FA9-6C0A-37A4EB802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BF7DAFD-3762-40C4-1F77-1920174A5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Sociologists</a:t>
            </a:r>
            <a:r>
              <a:rPr lang="fr-FR" dirty="0"/>
              <a:t> </a:t>
            </a:r>
            <a:r>
              <a:rPr lang="fr-FR" dirty="0" err="1"/>
              <a:t>distinguish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levels</a:t>
            </a:r>
            <a:r>
              <a:rPr lang="fr-FR" dirty="0"/>
              <a:t>:</a:t>
            </a:r>
          </a:p>
          <a:p>
            <a:r>
              <a:rPr lang="fr-FR" dirty="0" err="1"/>
              <a:t>Highest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how society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organised</a:t>
            </a:r>
            <a:endParaRPr lang="fr-FR" dirty="0"/>
          </a:p>
          <a:p>
            <a:r>
              <a:rPr lang="fr-FR" dirty="0" err="1"/>
              <a:t>Organisational</a:t>
            </a:r>
            <a:r>
              <a:rPr lang="fr-FR" dirty="0"/>
              <a:t>/groups:</a:t>
            </a:r>
          </a:p>
          <a:p>
            <a:r>
              <a:rPr lang="fr-FR" dirty="0" err="1"/>
              <a:t>Brilliance</a:t>
            </a:r>
            <a:r>
              <a:rPr lang="fr-FR" dirty="0"/>
              <a:t>: in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traditional</a:t>
            </a:r>
            <a:r>
              <a:rPr lang="fr-FR" dirty="0"/>
              <a:t> </a:t>
            </a:r>
            <a:r>
              <a:rPr lang="fr-FR" dirty="0" err="1"/>
              <a:t>sociocultural</a:t>
            </a:r>
            <a:r>
              <a:rPr lang="fr-FR" dirty="0"/>
              <a:t> </a:t>
            </a:r>
            <a:r>
              <a:rPr lang="fr-FR" dirty="0" err="1"/>
              <a:t>contexts</a:t>
            </a:r>
            <a:r>
              <a:rPr lang="fr-FR" dirty="0"/>
              <a:t>,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DC244E-06AC-16A7-5170-DEBD64131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9231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8CC0D-F0CD-0F7E-1C18-2995A367D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3D80638-201A-B94C-3931-1A68492CD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0B6FB8D-ABFD-B0FC-0119-10DA60C6D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CE6EC5-ED6A-9348-9749-B627F2082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460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2296-1E11-F0BD-83E7-C027618D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A4C9E2-B3DD-17C5-FCE9-5A2F0A6E1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82B25-B7BD-EC55-410C-1BE8F44DF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?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giving</a:t>
            </a:r>
            <a:r>
              <a:rPr lang="fr-FR" dirty="0"/>
              <a:t> a vaccine </a:t>
            </a:r>
            <a:r>
              <a:rPr lang="fr-FR" dirty="0" err="1"/>
              <a:t>only</a:t>
            </a:r>
            <a:r>
              <a:rPr lang="fr-FR" dirty="0"/>
              <a:t> to </a:t>
            </a:r>
            <a:r>
              <a:rPr lang="fr-FR" dirty="0" err="1"/>
              <a:t>women</a:t>
            </a:r>
            <a:r>
              <a:rPr lang="fr-FR" dirty="0"/>
              <a:t>, and the men are the control.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wouldn’t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A0112-AF21-8D72-7695-E93DB65E8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83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3F86B-3A2F-3EAF-B84E-E935DCC84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48E46B-C63E-61C6-E6C5-658B021B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7A0DFFD-D262-A466-DFCF-33B06CEE8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9048B0-6784-CEEF-735F-3A01BDC00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435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7726A-8D0C-6E7B-8D3D-8DB90313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4E3F52-66E6-26F3-2CCB-A889DEDA7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235ADF-C54B-C73E-1CA6-973572373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959668-CEF0-5732-64A0-3F99DBE3F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4503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892A-6523-EEE8-51D3-8BE19C8D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489750-D0DC-3771-1CFC-8320E8F7C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1EF328-87DA-494B-D671-EF795ADF4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6405E9-2F2A-2840-60D0-BEED7BFE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287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343DB-38D4-3466-0B29-FB94EE92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3EFFAE-C344-0D60-35BF-3FC430283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C7D475-024C-0B5E-7AC6-98A614842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717829-7419-3844-6768-E6CEAEC61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5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A078B-B32F-CB53-AA78-20932A063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4243587-5741-070A-719B-8AB661AC1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B27EC1-4710-6032-3580-737B55249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FA5CEA-2AE8-013A-32AA-0D411EFD5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59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if </a:t>
            </a:r>
            <a:r>
              <a:rPr lang="fr-FR" dirty="0" err="1"/>
              <a:t>they</a:t>
            </a:r>
            <a:r>
              <a:rPr lang="fr-FR" dirty="0"/>
              <a:t> know of a </a:t>
            </a:r>
            <a:r>
              <a:rPr lang="fr-FR" dirty="0" err="1"/>
              <a:t>biased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? </a:t>
            </a:r>
            <a:r>
              <a:rPr lang="fr-FR" dirty="0" err="1"/>
              <a:t>Biased</a:t>
            </a:r>
            <a:r>
              <a:rPr lang="fr-FR" dirty="0"/>
              <a:t> </a:t>
            </a:r>
            <a:r>
              <a:rPr lang="fr-FR" dirty="0" err="1"/>
              <a:t>estimators</a:t>
            </a:r>
            <a:r>
              <a:rPr lang="fr-FR" dirty="0"/>
              <a:t>: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shrinkage</a:t>
            </a:r>
            <a:r>
              <a:rPr lang="fr-FR" dirty="0"/>
              <a:t> </a:t>
            </a:r>
            <a:r>
              <a:rPr lang="fr-FR" dirty="0" err="1"/>
              <a:t>estimators</a:t>
            </a:r>
            <a:r>
              <a:rPr lang="fr-FR" dirty="0"/>
              <a:t>, like lasso, </a:t>
            </a:r>
            <a:r>
              <a:rPr lang="fr-FR" dirty="0" err="1"/>
              <a:t>ridge</a:t>
            </a:r>
            <a:r>
              <a:rPr lang="fr-FR" dirty="0"/>
              <a:t>… </a:t>
            </a:r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get</a:t>
            </a:r>
            <a:r>
              <a:rPr lang="fr-FR" dirty="0"/>
              <a:t> more </a:t>
            </a:r>
            <a:r>
              <a:rPr lang="fr-FR" dirty="0" err="1"/>
              <a:t>accurate</a:t>
            </a:r>
            <a:r>
              <a:rPr lang="fr-FR" dirty="0"/>
              <a:t> </a:t>
            </a:r>
            <a:r>
              <a:rPr lang="fr-FR" dirty="0" err="1"/>
              <a:t>predictions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yields</a:t>
            </a:r>
            <a:r>
              <a:rPr lang="fr-FR" dirty="0"/>
              <a:t> </a:t>
            </a:r>
            <a:r>
              <a:rPr lang="fr-FR" dirty="0" err="1"/>
              <a:t>purposely</a:t>
            </a:r>
            <a:r>
              <a:rPr lang="fr-FR" dirty="0"/>
              <a:t> « </a:t>
            </a:r>
            <a:r>
              <a:rPr lang="fr-FR" dirty="0" err="1"/>
              <a:t>wrong</a:t>
            </a:r>
            <a:r>
              <a:rPr lang="fr-FR" dirty="0"/>
              <a:t> » coefficients!</a:t>
            </a:r>
          </a:p>
          <a:p>
            <a:endParaRPr lang="fr-FR" dirty="0"/>
          </a:p>
          <a:p>
            <a:r>
              <a:rPr lang="fr-FR" dirty="0" err="1"/>
              <a:t>Systematic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key: </a:t>
            </a:r>
            <a:r>
              <a:rPr lang="fr-FR" dirty="0" err="1"/>
              <a:t>you</a:t>
            </a:r>
            <a:r>
              <a:rPr lang="fr-FR" dirty="0"/>
              <a:t> can have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, </a:t>
            </a:r>
            <a:r>
              <a:rPr lang="fr-FR" dirty="0" err="1"/>
              <a:t>just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distortion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observations. </a:t>
            </a:r>
            <a:r>
              <a:rPr lang="fr-FR" dirty="0" err="1"/>
              <a:t>Here</a:t>
            </a:r>
            <a:r>
              <a:rPr lang="fr-FR" dirty="0"/>
              <a:t>, the </a:t>
            </a:r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distortion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systematic</a:t>
            </a:r>
            <a:r>
              <a:rPr lang="fr-FR" dirty="0"/>
              <a:t>: people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systematically</a:t>
            </a:r>
            <a:r>
              <a:rPr lang="fr-FR" dirty="0"/>
              <a:t> report a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, a machine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broken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underestimates</a:t>
            </a:r>
            <a:r>
              <a:rPr lang="fr-FR" dirty="0"/>
              <a:t> or </a:t>
            </a:r>
            <a:r>
              <a:rPr lang="fr-FR" dirty="0" err="1"/>
              <a:t>overestimates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45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636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Most data sets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population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94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20/11/2024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20/11/2024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20/11/2024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20/11/2024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20/11/2024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20/11/2024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1048984310001475" TargetMode="External"/><Relationship Id="rId5" Type="http://schemas.openxmlformats.org/officeDocument/2006/relationships/hyperlink" Target="https://pll.harvard.edu/course/causal-diagrams-draw-your-assumptions-your-conclusions" TargetMode="External"/><Relationship Id="rId4" Type="http://schemas.openxmlformats.org/officeDocument/2006/relationships/hyperlink" Target="https://mixtape.scunning.com/" TargetMode="External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8.jp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.png"/><Relationship Id="rId21" Type="http://schemas.openxmlformats.org/officeDocument/2006/relationships/image" Target="../media/image29.svg"/><Relationship Id="rId34" Type="http://schemas.openxmlformats.org/officeDocument/2006/relationships/image" Target="../media/image42.png"/><Relationship Id="rId7" Type="http://schemas.openxmlformats.org/officeDocument/2006/relationships/image" Target="../media/image13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33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1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31" Type="http://schemas.openxmlformats.org/officeDocument/2006/relationships/image" Target="../media/image39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svg"/><Relationship Id="rId30" Type="http://schemas.openxmlformats.org/officeDocument/2006/relationships/image" Target="../media/image38.png"/><Relationship Id="rId35" Type="http://schemas.openxmlformats.org/officeDocument/2006/relationships/image" Target="../media/image43.svg"/><Relationship Id="rId8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7.svg"/><Relationship Id="rId3" Type="http://schemas.openxmlformats.org/officeDocument/2006/relationships/image" Target="../media/image42.png"/><Relationship Id="rId21" Type="http://schemas.openxmlformats.org/officeDocument/2006/relationships/image" Target="../media/image28.png"/><Relationship Id="rId7" Type="http://schemas.openxmlformats.org/officeDocument/2006/relationships/image" Target="../media/image3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5" Type="http://schemas.openxmlformats.org/officeDocument/2006/relationships/image" Target="../media/image3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41.svg"/><Relationship Id="rId10" Type="http://schemas.openxmlformats.org/officeDocument/2006/relationships/image" Target="../media/image39.svg"/><Relationship Id="rId19" Type="http://schemas.openxmlformats.org/officeDocument/2006/relationships/image" Target="../media/image26.png"/><Relationship Id="rId4" Type="http://schemas.openxmlformats.org/officeDocument/2006/relationships/image" Target="../media/image43.svg"/><Relationship Id="rId9" Type="http://schemas.openxmlformats.org/officeDocument/2006/relationships/image" Target="../media/image38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sv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1.png"/><Relationship Id="rId21" Type="http://schemas.openxmlformats.org/officeDocument/2006/relationships/image" Target="../media/image25.svg"/><Relationship Id="rId7" Type="http://schemas.openxmlformats.org/officeDocument/2006/relationships/image" Target="../media/image43.svg"/><Relationship Id="rId12" Type="http://schemas.openxmlformats.org/officeDocument/2006/relationships/image" Target="../media/image38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5.svg"/><Relationship Id="rId24" Type="http://schemas.openxmlformats.org/officeDocument/2006/relationships/image" Target="../media/image28.png"/><Relationship Id="rId5" Type="http://schemas.openxmlformats.org/officeDocument/2006/relationships/image" Target="../media/image48.sv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28" Type="http://schemas.openxmlformats.org/officeDocument/2006/relationships/image" Target="../media/image36.png"/><Relationship Id="rId10" Type="http://schemas.openxmlformats.org/officeDocument/2006/relationships/image" Target="../media/image34.png"/><Relationship Id="rId19" Type="http://schemas.openxmlformats.org/officeDocument/2006/relationships/image" Target="../media/image23.svg"/><Relationship Id="rId31" Type="http://schemas.openxmlformats.org/officeDocument/2006/relationships/image" Target="../media/image41.svg"/><Relationship Id="rId4" Type="http://schemas.openxmlformats.org/officeDocument/2006/relationships/image" Target="../media/image47.png"/><Relationship Id="rId9" Type="http://schemas.openxmlformats.org/officeDocument/2006/relationships/image" Target="../media/image3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svg"/><Relationship Id="rId30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microsoft.com/office/2007/relationships/media" Target="../media/media2.mp4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2.png"/><Relationship Id="rId4" Type="http://schemas.openxmlformats.org/officeDocument/2006/relationships/video" Target="../media/media2.mp4"/><Relationship Id="rId9" Type="http://schemas.openxmlformats.org/officeDocument/2006/relationships/image" Target="../media/image81.png"/><Relationship Id="rId1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irmlbook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xtape.scunning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fairmlbook.org/pdf/fairmlbook.pd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irware.cs.umass.edu/papers/Verma.pdf" TargetMode="External"/><Relationship Id="rId5" Type="http://schemas.openxmlformats.org/officeDocument/2006/relationships/hyperlink" Target="https://fairmlbook.org/" TargetMode="External"/><Relationship Id="rId4" Type="http://schemas.openxmlformats.org/officeDocument/2006/relationships/hyperlink" Target="https://fairlearn.org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irmlbook.or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4B40-C12D-07F4-807F-B9021FE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F7DB0"/>
                </a:solidFill>
              </a:rPr>
              <a:t>III. Biases, fairness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pic>
        <p:nvPicPr>
          <p:cNvPr id="5" name="Image 4" descr="Une image contenant ordinateur, ordinateur portable, Périphérique de sortie, dessin humoristique&#10;&#10;Description générée automatiquement">
            <a:extLst>
              <a:ext uri="{FF2B5EF4-FFF2-40B4-BE49-F238E27FC236}">
                <a16:creationId xmlns:a16="http://schemas.microsoft.com/office/drawing/2014/main" id="{D953D95C-ADEC-01D1-4E2A-32CA3609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9589" y="2982898"/>
            <a:ext cx="3875102" cy="38751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3411E25-1AEC-94DD-2316-61BB8F259E16}"/>
              </a:ext>
            </a:extLst>
          </p:cNvPr>
          <p:cNvSpPr txBox="1"/>
          <p:nvPr/>
        </p:nvSpPr>
        <p:spPr>
          <a:xfrm>
            <a:off x="4343401" y="5952552"/>
            <a:ext cx="350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Esteban" panose="02000000000000000000" pitchFamily="2" charset="0"/>
              </a:rPr>
              <a:t>Yet another problem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AB6ACDC-A6BF-7556-EE83-869BAF30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58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big picture: causality…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EBE84-3037-C172-AF1B-6432B0CB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6914585" cy="1663031"/>
          </a:xfrm>
        </p:spPr>
        <p:txBody>
          <a:bodyPr>
            <a:normAutofit/>
          </a:bodyPr>
          <a:lstStyle/>
          <a:p>
            <a:r>
              <a:rPr lang="en-US" dirty="0"/>
              <a:t>Bias is (un)fortunately linked to </a:t>
            </a:r>
            <a:r>
              <a:rPr lang="en-US" dirty="0">
                <a:solidFill>
                  <a:srgbClr val="1891C3"/>
                </a:solidFill>
              </a:rPr>
              <a:t>causality</a:t>
            </a:r>
          </a:p>
          <a:p>
            <a:pPr lvl="1"/>
            <a:r>
              <a:rPr lang="en-US" dirty="0"/>
              <a:t>This takes whole courses, not just 20 minutes slides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  <p:pic>
        <p:nvPicPr>
          <p:cNvPr id="11" name="Image 10" descr="Une image contenant combinaison pressurisée, astronaute, espace, Espace lointain&#10;&#10;Description générée automatiquement">
            <a:extLst>
              <a:ext uri="{FF2B5EF4-FFF2-40B4-BE49-F238E27FC236}">
                <a16:creationId xmlns:a16="http://schemas.microsoft.com/office/drawing/2014/main" id="{620BFE99-53F4-40F0-57DC-598A7F67A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5" y="1771780"/>
            <a:ext cx="4227970" cy="2378232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90B5334-415C-4817-3C5E-8DEAD5DA64E0}"/>
              </a:ext>
            </a:extLst>
          </p:cNvPr>
          <p:cNvSpPr txBox="1">
            <a:spLocks/>
          </p:cNvSpPr>
          <p:nvPr/>
        </p:nvSpPr>
        <p:spPr>
          <a:xfrm>
            <a:off x="990600" y="4102935"/>
            <a:ext cx="11105585" cy="2256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great introductions, check out: </a:t>
            </a:r>
          </a:p>
          <a:p>
            <a:pPr lvl="1"/>
            <a:r>
              <a:rPr lang="en-US" dirty="0">
                <a:hlinkClick r:id="rId4"/>
              </a:rPr>
              <a:t>Causal Inference: The Mixtape</a:t>
            </a:r>
            <a:r>
              <a:rPr lang="en-US" dirty="0"/>
              <a:t>, by Scott Cunningham</a:t>
            </a:r>
          </a:p>
          <a:p>
            <a:pPr lvl="2"/>
            <a:r>
              <a:rPr lang="en-US" dirty="0"/>
              <a:t>Especially the chapters on </a:t>
            </a:r>
            <a:r>
              <a:rPr lang="en-US" dirty="0">
                <a:solidFill>
                  <a:srgbClr val="1891C3"/>
                </a:solidFill>
              </a:rPr>
              <a:t>Directed Acyclic Graphs (DAG)</a:t>
            </a:r>
            <a:r>
              <a:rPr lang="en-US" dirty="0"/>
              <a:t>, backdoors, colliding and confounding variables… this will make you think twice about what you put in your models </a:t>
            </a:r>
          </a:p>
          <a:p>
            <a:pPr lvl="1"/>
            <a:r>
              <a:rPr lang="en-US" dirty="0">
                <a:hlinkClick r:id="rId5"/>
              </a:rPr>
              <a:t>Causal diagrams: draw your assumptions before your conclusions</a:t>
            </a:r>
            <a:endParaRPr lang="en-US" dirty="0"/>
          </a:p>
          <a:p>
            <a:r>
              <a:rPr lang="en-US" dirty="0"/>
              <a:t>Also: </a:t>
            </a:r>
            <a:r>
              <a:rPr lang="en-US" dirty="0">
                <a:hlinkClick r:id="rId6"/>
              </a:rPr>
              <a:t>Antonakis et al. 2010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F4A9FC4-1D12-33A4-9E36-9D37AF755E6A}"/>
              </a:ext>
            </a:extLst>
          </p:cNvPr>
          <p:cNvSpPr txBox="1">
            <a:spLocks/>
          </p:cNvSpPr>
          <p:nvPr/>
        </p:nvSpPr>
        <p:spPr>
          <a:xfrm rot="413286">
            <a:off x="8115018" y="2543878"/>
            <a:ext cx="2830440" cy="443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Wait… it’s all Ohio?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1E6C27-9C65-2016-BC46-2C66B3126C1B}"/>
              </a:ext>
            </a:extLst>
          </p:cNvPr>
          <p:cNvSpPr txBox="1">
            <a:spLocks/>
          </p:cNvSpPr>
          <p:nvPr/>
        </p:nvSpPr>
        <p:spPr>
          <a:xfrm rot="299867">
            <a:off x="9816441" y="1784874"/>
            <a:ext cx="1887286" cy="443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Always has been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51A0ABD9-EDC1-1216-5DCB-09480BBFE1A8}"/>
              </a:ext>
            </a:extLst>
          </p:cNvPr>
          <p:cNvSpPr txBox="1">
            <a:spLocks/>
          </p:cNvSpPr>
          <p:nvPr/>
        </p:nvSpPr>
        <p:spPr>
          <a:xfrm rot="21356402">
            <a:off x="9309594" y="2295851"/>
            <a:ext cx="1230265" cy="37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causality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304D8F-BDDE-889B-48EE-BF8062B2F77E}"/>
              </a:ext>
            </a:extLst>
          </p:cNvPr>
          <p:cNvSpPr txBox="1"/>
          <p:nvPr/>
        </p:nvSpPr>
        <p:spPr>
          <a:xfrm>
            <a:off x="8267700" y="4148956"/>
            <a:ext cx="3505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Esteban" panose="02000000000000000000" pitchFamily="2" charset="0"/>
              </a:rPr>
              <a:t>Sorry.</a:t>
            </a:r>
          </a:p>
        </p:txBody>
      </p:sp>
      <p:pic>
        <p:nvPicPr>
          <p:cNvPr id="7" name="Image 6" descr="Une image contenant ligne, diagramme, croquis, dessin&#10;&#10;Description générée automatiquement">
            <a:extLst>
              <a:ext uri="{FF2B5EF4-FFF2-40B4-BE49-F238E27FC236}">
                <a16:creationId xmlns:a16="http://schemas.microsoft.com/office/drawing/2014/main" id="{DCA92827-241D-6DDC-BA9E-1003705C5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457">
            <a:off x="8179447" y="2717168"/>
            <a:ext cx="1159124" cy="5618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42540901-8314-B368-49F9-CA56CA47556A}"/>
                  </a:ext>
                </a:extLst>
              </p14:cNvPr>
              <p14:cNvContentPartPr/>
              <p14:nvPr/>
            </p14:nvContentPartPr>
            <p14:xfrm>
              <a:off x="9459945" y="2647685"/>
              <a:ext cx="506880" cy="1454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42540901-8314-B368-49F9-CA56CA4755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53825" y="2641565"/>
                <a:ext cx="519120" cy="1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13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AEE29-7E95-9E2A-01D9-AA6DF66D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1FE1E65-3F9F-F2FB-066C-6363B12279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A2ABAA-CB85-A2B9-6D6A-E06942D8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Causal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inference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18056-CC1C-8AB6-5166-68F84A218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774680" cy="4159639"/>
          </a:xfrm>
        </p:spPr>
        <p:txBody>
          <a:bodyPr>
            <a:normAutofit/>
          </a:bodyPr>
          <a:lstStyle/>
          <a:p>
            <a:r>
              <a:rPr lang="en-US" dirty="0"/>
              <a:t>At its core, causal inference is simply estimating the true impact of some event, policy, choice, attribute (i.e. some X variable) on an outcome (your Y)</a:t>
            </a:r>
          </a:p>
          <a:p>
            <a:pPr lvl="1"/>
            <a:r>
              <a:rPr lang="en-US" dirty="0"/>
              <a:t>The challenge here is disentangling the true effect of X on Y from any other possible interference</a:t>
            </a:r>
          </a:p>
          <a:p>
            <a:endParaRPr lang="en-US" dirty="0"/>
          </a:p>
          <a:p>
            <a:r>
              <a:rPr lang="en-US" dirty="0"/>
              <a:t>Typical example: you want to know the effect of a vaccine on some disease</a:t>
            </a:r>
          </a:p>
          <a:p>
            <a:pPr lvl="1"/>
            <a:r>
              <a:rPr lang="en-US" dirty="0"/>
              <a:t>How would you do that?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FE2A12-8AD0-E056-73F3-9F1F15A7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C58332-2708-3342-D889-277B7796BEFF}"/>
              </a:ext>
            </a:extLst>
          </p:cNvPr>
          <p:cNvSpPr/>
          <p:nvPr/>
        </p:nvSpPr>
        <p:spPr>
          <a:xfrm>
            <a:off x="7282774" y="836579"/>
            <a:ext cx="843064" cy="843064"/>
          </a:xfrm>
          <a:prstGeom prst="ellipse">
            <a:avLst/>
          </a:prstGeom>
          <a:noFill/>
          <a:ln w="38100"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E7632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</a:t>
            </a:r>
            <a:endParaRPr lang="en-GB" sz="3200" b="1" dirty="0">
              <a:solidFill>
                <a:srgbClr val="E7632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456CD4-1955-DE97-2AA1-B4584064DDF5}"/>
              </a:ext>
            </a:extLst>
          </p:cNvPr>
          <p:cNvSpPr/>
          <p:nvPr/>
        </p:nvSpPr>
        <p:spPr>
          <a:xfrm>
            <a:off x="8752461" y="836640"/>
            <a:ext cx="843064" cy="843064"/>
          </a:xfrm>
          <a:prstGeom prst="ellipse">
            <a:avLst/>
          </a:prstGeom>
          <a:noFill/>
          <a:ln w="38100"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E7632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  <a:endParaRPr lang="en-GB" sz="3200" b="1" dirty="0">
              <a:solidFill>
                <a:srgbClr val="E7632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98FAD9-A216-7569-F301-8473954D679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8125838" y="1258111"/>
            <a:ext cx="626623" cy="61"/>
          </a:xfrm>
          <a:prstGeom prst="straightConnector1">
            <a:avLst/>
          </a:prstGeom>
          <a:ln w="38100">
            <a:solidFill>
              <a:srgbClr val="E7632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27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41562-3CA8-543B-4F23-054C6E814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erson meditating with glowing lights&#10;&#10;Description automatically generated">
            <a:extLst>
              <a:ext uri="{FF2B5EF4-FFF2-40B4-BE49-F238E27FC236}">
                <a16:creationId xmlns:a16="http://schemas.microsoft.com/office/drawing/2014/main" id="{3B4165D5-325F-5016-1371-B7AAF164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0" t="13070" r="26110" b="23931"/>
          <a:stretch/>
        </p:blipFill>
        <p:spPr>
          <a:xfrm rot="20063537">
            <a:off x="126850" y="1504040"/>
            <a:ext cx="817873" cy="8265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028C961-1018-2E62-182A-7D962756E9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8360988-5532-8A2B-9226-199B8A01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Causal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inference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EC528B-6D87-6838-8398-9B108370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/>
          </a:p>
        </p:txBody>
      </p:sp>
      <p:pic>
        <p:nvPicPr>
          <p:cNvPr id="10" name="Picture 9" descr="Businesswoman holding sign">
            <a:extLst>
              <a:ext uri="{FF2B5EF4-FFF2-40B4-BE49-F238E27FC236}">
                <a16:creationId xmlns:a16="http://schemas.microsoft.com/office/drawing/2014/main" id="{BDD2A31A-A259-D376-7705-036258775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90" y="3429000"/>
            <a:ext cx="2195909" cy="3289836"/>
          </a:xfrm>
          <a:prstGeom prst="rect">
            <a:avLst/>
          </a:prstGeom>
        </p:spPr>
      </p:pic>
      <p:pic>
        <p:nvPicPr>
          <p:cNvPr id="11" name="Picture 10" descr="Businesswoman holding sign">
            <a:extLst>
              <a:ext uri="{FF2B5EF4-FFF2-40B4-BE49-F238E27FC236}">
                <a16:creationId xmlns:a16="http://schemas.microsoft.com/office/drawing/2014/main" id="{F7986382-A173-014D-49FB-846DE46AB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45" y="3367911"/>
            <a:ext cx="2195909" cy="32898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C66C648-F856-8915-AAC9-2C78A91D8159}"/>
              </a:ext>
            </a:extLst>
          </p:cNvPr>
          <p:cNvGrpSpPr/>
          <p:nvPr/>
        </p:nvGrpSpPr>
        <p:grpSpPr>
          <a:xfrm>
            <a:off x="313869" y="3976317"/>
            <a:ext cx="939564" cy="914400"/>
            <a:chOff x="1050679" y="2241503"/>
            <a:chExt cx="939564" cy="914400"/>
          </a:xfrm>
        </p:grpSpPr>
        <p:pic>
          <p:nvPicPr>
            <p:cNvPr id="13" name="Graphic 12" descr="Muscular arm with solid fill">
              <a:extLst>
                <a:ext uri="{FF2B5EF4-FFF2-40B4-BE49-F238E27FC236}">
                  <a16:creationId xmlns:a16="http://schemas.microsoft.com/office/drawing/2014/main" id="{D7196715-585C-07F1-D078-6C5B2A0BA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843" y="2241503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Needle outline">
              <a:extLst>
                <a:ext uri="{FF2B5EF4-FFF2-40B4-BE49-F238E27FC236}">
                  <a16:creationId xmlns:a16="http://schemas.microsoft.com/office/drawing/2014/main" id="{E3D43400-53DA-F632-74C1-693A5AEA1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934031">
              <a:off x="1050679" y="2456157"/>
              <a:ext cx="341455" cy="34145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40B9223-24D6-A052-7C7F-6E3EDE327972}"/>
              </a:ext>
            </a:extLst>
          </p:cNvPr>
          <p:cNvSpPr txBox="1"/>
          <p:nvPr/>
        </p:nvSpPr>
        <p:spPr>
          <a:xfrm>
            <a:off x="271293" y="4890717"/>
            <a:ext cx="1110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2">
                    <a:lumMod val="75000"/>
                  </a:schemeClr>
                </a:solidFill>
                <a:latin typeface="Esteban" panose="02000000000000000000" pitchFamily="2" charset="0"/>
              </a:rPr>
              <a:t>*</a:t>
            </a:r>
            <a:r>
              <a:rPr lang="fr-FR" sz="1100" dirty="0" err="1">
                <a:solidFill>
                  <a:schemeClr val="bg2">
                    <a:lumMod val="75000"/>
                  </a:schemeClr>
                </a:solidFill>
                <a:latin typeface="Esteban" panose="02000000000000000000" pitchFamily="2" charset="0"/>
              </a:rPr>
              <a:t>It’s</a:t>
            </a:r>
            <a:r>
              <a:rPr lang="fr-FR" sz="1100" dirty="0">
                <a:solidFill>
                  <a:schemeClr val="bg2">
                    <a:lumMod val="75000"/>
                  </a:schemeClr>
                </a:solidFill>
                <a:latin typeface="Esteban" panose="02000000000000000000" pitchFamily="2" charset="0"/>
              </a:rPr>
              <a:t> a vaccine, not </a:t>
            </a:r>
            <a:r>
              <a:rPr lang="fr-FR" sz="1100" dirty="0" err="1">
                <a:solidFill>
                  <a:schemeClr val="bg2">
                    <a:lumMod val="75000"/>
                  </a:schemeClr>
                </a:solidFill>
                <a:latin typeface="Esteban" panose="02000000000000000000" pitchFamily="2" charset="0"/>
              </a:rPr>
              <a:t>steroids</a:t>
            </a:r>
            <a:r>
              <a:rPr lang="fr-FR" sz="1100" dirty="0">
                <a:solidFill>
                  <a:schemeClr val="bg2">
                    <a:lumMod val="75000"/>
                  </a:schemeClr>
                </a:solidFill>
                <a:latin typeface="Esteban" panose="02000000000000000000" pitchFamily="2" charset="0"/>
              </a:rPr>
              <a:t>.</a:t>
            </a:r>
            <a:endParaRPr lang="en-GB" sz="1100" dirty="0">
              <a:solidFill>
                <a:schemeClr val="bg2">
                  <a:lumMod val="75000"/>
                </a:schemeClr>
              </a:solidFill>
              <a:latin typeface="Esteban" panose="02000000000000000000" pitchFamily="2" charset="0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DF49E52-3057-FDDF-3F1D-DC8D5E3F2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580" y="1495493"/>
            <a:ext cx="10480633" cy="1062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were a godlike being, you would just create two </a:t>
            </a:r>
            <a:r>
              <a:rPr lang="en-US" dirty="0">
                <a:solidFill>
                  <a:srgbClr val="EB6E40"/>
                </a:solidFill>
              </a:rPr>
              <a:t>identical universes</a:t>
            </a:r>
            <a:r>
              <a:rPr lang="en-US" dirty="0"/>
              <a:t>: one where you take the treatment, one where you don’t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8075C-C4EA-7FF5-6D8B-5E424D67A45C}"/>
              </a:ext>
            </a:extLst>
          </p:cNvPr>
          <p:cNvCxnSpPr/>
          <p:nvPr/>
        </p:nvCxnSpPr>
        <p:spPr>
          <a:xfrm flipH="1">
            <a:off x="3744686" y="2717074"/>
            <a:ext cx="3722914" cy="422583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7C327A-1CF0-FDB2-6A62-138A62C4E82A}"/>
              </a:ext>
            </a:extLst>
          </p:cNvPr>
          <p:cNvGrpSpPr/>
          <p:nvPr/>
        </p:nvGrpSpPr>
        <p:grpSpPr>
          <a:xfrm>
            <a:off x="6362107" y="3818364"/>
            <a:ext cx="1354203" cy="1354203"/>
            <a:chOff x="7341324" y="3010953"/>
            <a:chExt cx="1354203" cy="135420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7D631D2-A6D6-41E0-B638-1B5B7AA666F6}"/>
                </a:ext>
              </a:extLst>
            </p:cNvPr>
            <p:cNvGrpSpPr/>
            <p:nvPr/>
          </p:nvGrpSpPr>
          <p:grpSpPr>
            <a:xfrm>
              <a:off x="7563681" y="3216628"/>
              <a:ext cx="939564" cy="914400"/>
              <a:chOff x="1050679" y="2241503"/>
              <a:chExt cx="939564" cy="914400"/>
            </a:xfrm>
          </p:grpSpPr>
          <p:pic>
            <p:nvPicPr>
              <p:cNvPr id="27" name="Graphic 26" descr="Muscular arm with solid fill">
                <a:extLst>
                  <a:ext uri="{FF2B5EF4-FFF2-40B4-BE49-F238E27FC236}">
                    <a16:creationId xmlns:a16="http://schemas.microsoft.com/office/drawing/2014/main" id="{A029D8D7-0BDF-EF0E-148B-97DA7781A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75843" y="224150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Needle outline">
                <a:extLst>
                  <a:ext uri="{FF2B5EF4-FFF2-40B4-BE49-F238E27FC236}">
                    <a16:creationId xmlns:a16="http://schemas.microsoft.com/office/drawing/2014/main" id="{2A01EB87-8F6B-83E4-1E93-70F21C23C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6934031">
                <a:off x="1050679" y="2456157"/>
                <a:ext cx="341455" cy="341455"/>
              </a:xfrm>
              <a:prstGeom prst="rect">
                <a:avLst/>
              </a:prstGeom>
            </p:spPr>
          </p:pic>
        </p:grpSp>
        <p:pic>
          <p:nvPicPr>
            <p:cNvPr id="32" name="Graphic 31" descr="No sign outline">
              <a:extLst>
                <a:ext uri="{FF2B5EF4-FFF2-40B4-BE49-F238E27FC236}">
                  <a16:creationId xmlns:a16="http://schemas.microsoft.com/office/drawing/2014/main" id="{BEE4AC4C-2618-E7C4-6C61-9BDC3DBBE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41324" y="3010953"/>
              <a:ext cx="1354203" cy="1354203"/>
            </a:xfrm>
            <a:prstGeom prst="rect">
              <a:avLst/>
            </a:prstGeom>
          </p:spPr>
        </p:pic>
      </p:grpSp>
      <p:sp>
        <p:nvSpPr>
          <p:cNvPr id="40" name="Content Placeholder 5">
            <a:extLst>
              <a:ext uri="{FF2B5EF4-FFF2-40B4-BE49-F238E27FC236}">
                <a16:creationId xmlns:a16="http://schemas.microsoft.com/office/drawing/2014/main" id="{D4CD6DFF-C1C9-D546-A52F-7AC8D381A685}"/>
              </a:ext>
            </a:extLst>
          </p:cNvPr>
          <p:cNvSpPr txBox="1">
            <a:spLocks/>
          </p:cNvSpPr>
          <p:nvPr/>
        </p:nvSpPr>
        <p:spPr>
          <a:xfrm>
            <a:off x="2182678" y="2647447"/>
            <a:ext cx="1936649" cy="50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Esteban" panose="02000000000000000000" pitchFamily="2" charset="0"/>
              </a:rPr>
              <a:t>Universe A</a:t>
            </a:r>
          </a:p>
        </p:txBody>
      </p:sp>
      <p:sp>
        <p:nvSpPr>
          <p:cNvPr id="41" name="Content Placeholder 5">
            <a:extLst>
              <a:ext uri="{FF2B5EF4-FFF2-40B4-BE49-F238E27FC236}">
                <a16:creationId xmlns:a16="http://schemas.microsoft.com/office/drawing/2014/main" id="{6B141B03-0A30-D42A-BAB3-EAE6DB80B8C6}"/>
              </a:ext>
            </a:extLst>
          </p:cNvPr>
          <p:cNvSpPr txBox="1">
            <a:spLocks/>
          </p:cNvSpPr>
          <p:nvPr/>
        </p:nvSpPr>
        <p:spPr>
          <a:xfrm>
            <a:off x="8531056" y="2712325"/>
            <a:ext cx="1898536" cy="50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Esteban" panose="02000000000000000000" pitchFamily="2" charset="0"/>
              </a:rPr>
              <a:t>Universe B</a:t>
            </a:r>
          </a:p>
        </p:txBody>
      </p:sp>
      <p:sp>
        <p:nvSpPr>
          <p:cNvPr id="42" name="Content Placeholder 5">
            <a:extLst>
              <a:ext uri="{FF2B5EF4-FFF2-40B4-BE49-F238E27FC236}">
                <a16:creationId xmlns:a16="http://schemas.microsoft.com/office/drawing/2014/main" id="{8FB7952C-CC85-EAB3-CB89-1DCB6A4AB539}"/>
              </a:ext>
            </a:extLst>
          </p:cNvPr>
          <p:cNvSpPr txBox="1">
            <a:spLocks/>
          </p:cNvSpPr>
          <p:nvPr/>
        </p:nvSpPr>
        <p:spPr>
          <a:xfrm rot="21408935">
            <a:off x="3218044" y="4192253"/>
            <a:ext cx="1516783" cy="646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B6E40"/>
                </a:solidFill>
                <a:latin typeface="Esteban" panose="02000000000000000000" pitchFamily="2" charset="0"/>
              </a:rPr>
              <a:t>Very </a:t>
            </a:r>
            <a:br>
              <a:rPr lang="en-US" dirty="0">
                <a:solidFill>
                  <a:srgbClr val="EB6E40"/>
                </a:solidFill>
                <a:latin typeface="Esteban" panose="02000000000000000000" pitchFamily="2" charset="0"/>
              </a:rPr>
            </a:br>
            <a:r>
              <a:rPr lang="en-US" dirty="0">
                <a:solidFill>
                  <a:srgbClr val="EB6E40"/>
                </a:solidFill>
                <a:latin typeface="Esteban" panose="02000000000000000000" pitchFamily="2" charset="0"/>
              </a:rPr>
              <a:t>healthy</a:t>
            </a:r>
          </a:p>
        </p:txBody>
      </p:sp>
      <p:pic>
        <p:nvPicPr>
          <p:cNvPr id="46" name="Graphic 45" descr="Inpatient with solid fill">
            <a:extLst>
              <a:ext uri="{FF2B5EF4-FFF2-40B4-BE49-F238E27FC236}">
                <a16:creationId xmlns:a16="http://schemas.microsoft.com/office/drawing/2014/main" id="{26210F0D-F945-C557-757E-3B0EE94851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325214">
            <a:off x="9837443" y="3931198"/>
            <a:ext cx="914400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636102-318E-3656-5D1E-56638B21F710}"/>
              </a:ext>
            </a:extLst>
          </p:cNvPr>
          <p:cNvCxnSpPr/>
          <p:nvPr/>
        </p:nvCxnSpPr>
        <p:spPr>
          <a:xfrm>
            <a:off x="1449977" y="4564727"/>
            <a:ext cx="914400" cy="0"/>
          </a:xfrm>
          <a:prstGeom prst="straightConnector1">
            <a:avLst/>
          </a:prstGeom>
          <a:ln w="76200">
            <a:solidFill>
              <a:srgbClr val="EB6E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2FA058-0CAF-0255-7C1E-0D620997C187}"/>
              </a:ext>
            </a:extLst>
          </p:cNvPr>
          <p:cNvCxnSpPr/>
          <p:nvPr/>
        </p:nvCxnSpPr>
        <p:spPr>
          <a:xfrm>
            <a:off x="7772400" y="4564727"/>
            <a:ext cx="914400" cy="0"/>
          </a:xfrm>
          <a:prstGeom prst="straightConnector1">
            <a:avLst/>
          </a:prstGeom>
          <a:ln w="76200">
            <a:solidFill>
              <a:srgbClr val="EB6E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05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C49A8-B31D-9464-7E23-CC75E45A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83654EF-6590-278E-6C20-871023F660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18D5EB-3265-730C-82A8-4BC1D565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Causal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inference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(3)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1A40BC-D76A-F045-2476-5331818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525BB791-F9A1-5DD4-DC7A-4869084DE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580" y="1495493"/>
            <a:ext cx="10480633" cy="4781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Unfortunately, you can only observe </a:t>
            </a:r>
            <a:r>
              <a:rPr lang="en-US" dirty="0">
                <a:solidFill>
                  <a:srgbClr val="EB6E40"/>
                </a:solidFill>
              </a:rPr>
              <a:t>one situation</a:t>
            </a:r>
            <a:endParaRPr lang="en-US" dirty="0"/>
          </a:p>
          <a:p>
            <a:r>
              <a:rPr lang="en-US" dirty="0"/>
              <a:t>The key (and difficulty) of causal inference is finding a </a:t>
            </a:r>
            <a:r>
              <a:rPr lang="en-US" dirty="0">
                <a:solidFill>
                  <a:srgbClr val="EB6E40"/>
                </a:solidFill>
              </a:rPr>
              <a:t>valid comparison </a:t>
            </a:r>
          </a:p>
          <a:p>
            <a:pPr lvl="1"/>
            <a:r>
              <a:rPr lang="en-US" dirty="0"/>
              <a:t>We</a:t>
            </a:r>
            <a:r>
              <a:rPr lang="en-US" i="1" dirty="0"/>
              <a:t> </a:t>
            </a:r>
            <a:r>
              <a:rPr lang="en-US" dirty="0"/>
              <a:t>call that a </a:t>
            </a:r>
            <a:r>
              <a:rPr lang="en-US" i="1" dirty="0">
                <a:solidFill>
                  <a:srgbClr val="EB6E40"/>
                </a:solidFill>
              </a:rPr>
              <a:t>counterfactual </a:t>
            </a:r>
            <a:r>
              <a:rPr lang="en-US" dirty="0"/>
              <a:t>(what would have happened in the other situation)</a:t>
            </a:r>
          </a:p>
        </p:txBody>
      </p:sp>
    </p:spTree>
    <p:extLst>
      <p:ext uri="{BB962C8B-B14F-4D97-AF65-F5344CB8AC3E}">
        <p14:creationId xmlns:p14="http://schemas.microsoft.com/office/powerpoint/2010/main" val="1421121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7D4E-4675-5D31-212E-A6468F80F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D95E28-2FF8-C9C8-C353-4EE92BEC79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7B0F40-C010-69F6-6987-448E7C39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Causal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inference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(4)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9D96F5-D43C-9EF4-C157-C830C8CE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3EC53C84-5E87-64B6-E0EC-33B64CBBE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580" y="1495493"/>
            <a:ext cx="10480633" cy="2528546"/>
          </a:xfrm>
        </p:spPr>
        <p:txBody>
          <a:bodyPr>
            <a:normAutofit/>
          </a:bodyPr>
          <a:lstStyle/>
          <a:p>
            <a:r>
              <a:rPr lang="en-US" dirty="0"/>
              <a:t>A way to do this, is to create two groups with </a:t>
            </a:r>
            <a:r>
              <a:rPr lang="en-US" dirty="0">
                <a:solidFill>
                  <a:srgbClr val="EB6E40"/>
                </a:solidFill>
              </a:rPr>
              <a:t>similar characteristics </a:t>
            </a:r>
            <a:r>
              <a:rPr lang="en-US" dirty="0"/>
              <a:t>(to be defined!) such that </a:t>
            </a:r>
            <a:r>
              <a:rPr lang="en-US" dirty="0">
                <a:solidFill>
                  <a:srgbClr val="E76321"/>
                </a:solidFill>
              </a:rPr>
              <a:t>no (un)observed characteristic is correlated with both assignment to a group and the outcome of interest</a:t>
            </a:r>
          </a:p>
          <a:p>
            <a:pPr lvl="1"/>
            <a:r>
              <a:rPr lang="en-US" dirty="0" err="1"/>
              <a:t>Randomisation</a:t>
            </a:r>
            <a:r>
              <a:rPr lang="en-US" dirty="0"/>
              <a:t> is a good starting point, if you can! (hence, why </a:t>
            </a:r>
            <a:r>
              <a:rPr lang="en-US" dirty="0" err="1"/>
              <a:t>Randomised</a:t>
            </a:r>
            <a:r>
              <a:rPr lang="en-US" dirty="0"/>
              <a:t> Controlled Trials are called the “gold standard”)</a:t>
            </a:r>
          </a:p>
          <a:p>
            <a:endParaRPr lang="en-US" dirty="0">
              <a:solidFill>
                <a:srgbClr val="EB6E4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4F76C4-44A5-0A6A-F88A-95390CCF9BFE}"/>
              </a:ext>
            </a:extLst>
          </p:cNvPr>
          <p:cNvGrpSpPr/>
          <p:nvPr/>
        </p:nvGrpSpPr>
        <p:grpSpPr>
          <a:xfrm>
            <a:off x="901930" y="4095144"/>
            <a:ext cx="939564" cy="914400"/>
            <a:chOff x="1050679" y="2241503"/>
            <a:chExt cx="939564" cy="914400"/>
          </a:xfrm>
        </p:grpSpPr>
        <p:pic>
          <p:nvPicPr>
            <p:cNvPr id="6" name="Graphic 5" descr="Muscular arm with solid fill">
              <a:extLst>
                <a:ext uri="{FF2B5EF4-FFF2-40B4-BE49-F238E27FC236}">
                  <a16:creationId xmlns:a16="http://schemas.microsoft.com/office/drawing/2014/main" id="{D197B76C-9219-069E-409C-427C0292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843" y="2241503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Needle outline">
              <a:extLst>
                <a:ext uri="{FF2B5EF4-FFF2-40B4-BE49-F238E27FC236}">
                  <a16:creationId xmlns:a16="http://schemas.microsoft.com/office/drawing/2014/main" id="{B56D196D-CF79-AFE2-FFAA-1DB3AB97D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934031">
              <a:off x="1050679" y="2456157"/>
              <a:ext cx="341455" cy="341455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A1097F-BC69-2B26-14D5-3A6E24EB979D}"/>
              </a:ext>
            </a:extLst>
          </p:cNvPr>
          <p:cNvCxnSpPr>
            <a:cxnSpLocks/>
          </p:cNvCxnSpPr>
          <p:nvPr/>
        </p:nvCxnSpPr>
        <p:spPr>
          <a:xfrm flipH="1">
            <a:off x="3744686" y="4086816"/>
            <a:ext cx="2516186" cy="285609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77B748-925C-77B5-3B4D-0B6BB397B7AE}"/>
              </a:ext>
            </a:extLst>
          </p:cNvPr>
          <p:cNvGrpSpPr/>
          <p:nvPr/>
        </p:nvGrpSpPr>
        <p:grpSpPr>
          <a:xfrm>
            <a:off x="9548980" y="3819958"/>
            <a:ext cx="1354203" cy="1354203"/>
            <a:chOff x="7341324" y="3010953"/>
            <a:chExt cx="1354203" cy="135420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6DC35F-144B-415A-1178-3931AB6D7E4B}"/>
                </a:ext>
              </a:extLst>
            </p:cNvPr>
            <p:cNvGrpSpPr/>
            <p:nvPr/>
          </p:nvGrpSpPr>
          <p:grpSpPr>
            <a:xfrm>
              <a:off x="7563681" y="3216628"/>
              <a:ext cx="939564" cy="914400"/>
              <a:chOff x="1050679" y="2241503"/>
              <a:chExt cx="939564" cy="914400"/>
            </a:xfrm>
          </p:grpSpPr>
          <p:pic>
            <p:nvPicPr>
              <p:cNvPr id="13" name="Graphic 12" descr="Muscular arm with solid fill">
                <a:extLst>
                  <a:ext uri="{FF2B5EF4-FFF2-40B4-BE49-F238E27FC236}">
                    <a16:creationId xmlns:a16="http://schemas.microsoft.com/office/drawing/2014/main" id="{913AD5C6-4C7A-70C7-0C86-D1B3243F6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75843" y="224150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Needle outline">
                <a:extLst>
                  <a:ext uri="{FF2B5EF4-FFF2-40B4-BE49-F238E27FC236}">
                    <a16:creationId xmlns:a16="http://schemas.microsoft.com/office/drawing/2014/main" id="{673D30C4-769C-C1A1-8FA0-CA827C46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934031">
                <a:off x="1050679" y="2456157"/>
                <a:ext cx="341455" cy="341455"/>
              </a:xfrm>
              <a:prstGeom prst="rect">
                <a:avLst/>
              </a:prstGeom>
            </p:spPr>
          </p:pic>
        </p:grpSp>
        <p:pic>
          <p:nvPicPr>
            <p:cNvPr id="12" name="Graphic 11" descr="No sign outline">
              <a:extLst>
                <a:ext uri="{FF2B5EF4-FFF2-40B4-BE49-F238E27FC236}">
                  <a16:creationId xmlns:a16="http://schemas.microsoft.com/office/drawing/2014/main" id="{1CCFBC01-ADDC-C3A5-A80D-0AC1EDAD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41324" y="3010953"/>
              <a:ext cx="1354203" cy="1354203"/>
            </a:xfrm>
            <a:prstGeom prst="rect">
              <a:avLst/>
            </a:prstGeom>
          </p:spPr>
        </p:pic>
      </p:grpSp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1CEF637D-6FB6-8EEE-88AA-CDE84C9C56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6572" y="5135670"/>
            <a:ext cx="494573" cy="494573"/>
          </a:xfrm>
          <a:prstGeom prst="rect">
            <a:avLst/>
          </a:prstGeom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E56E9F30-F853-2E62-3A30-C02CA0765312}"/>
              </a:ext>
            </a:extLst>
          </p:cNvPr>
          <p:cNvSpPr txBox="1">
            <a:spLocks/>
          </p:cNvSpPr>
          <p:nvPr/>
        </p:nvSpPr>
        <p:spPr>
          <a:xfrm>
            <a:off x="3170952" y="4129968"/>
            <a:ext cx="2611391" cy="844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Esteban" panose="02000000000000000000" pitchFamily="2" charset="0"/>
              </a:rPr>
              <a:t>Group A</a:t>
            </a:r>
            <a:br>
              <a:rPr lang="en-US" dirty="0">
                <a:latin typeface="Esteban" panose="02000000000000000000" pitchFamily="2" charset="0"/>
              </a:rPr>
            </a:br>
            <a:r>
              <a:rPr lang="en-US" dirty="0">
                <a:latin typeface="Esteban" panose="02000000000000000000" pitchFamily="2" charset="0"/>
              </a:rPr>
              <a:t>(Treatment)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43A1FE70-C5B4-97AB-DD45-B5310711065A}"/>
              </a:ext>
            </a:extLst>
          </p:cNvPr>
          <p:cNvSpPr txBox="1">
            <a:spLocks/>
          </p:cNvSpPr>
          <p:nvPr/>
        </p:nvSpPr>
        <p:spPr>
          <a:xfrm>
            <a:off x="6716583" y="4068089"/>
            <a:ext cx="1793757" cy="968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Esteban" panose="02000000000000000000" pitchFamily="2" charset="0"/>
              </a:rPr>
              <a:t>Group B</a:t>
            </a:r>
            <a:br>
              <a:rPr lang="en-US" dirty="0">
                <a:latin typeface="Esteban" panose="02000000000000000000" pitchFamily="2" charset="0"/>
              </a:rPr>
            </a:br>
            <a:r>
              <a:rPr lang="en-US" dirty="0">
                <a:latin typeface="Esteban" panose="02000000000000000000" pitchFamily="2" charset="0"/>
              </a:rPr>
              <a:t>(Control)</a:t>
            </a:r>
          </a:p>
        </p:txBody>
      </p:sp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7C5C2D65-F794-FDD8-A6CC-2729D13B8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902" y="5625162"/>
            <a:ext cx="494573" cy="494573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06FDEE43-C8AE-6B81-31E1-EEB780482B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29646" y="5198179"/>
            <a:ext cx="494573" cy="494573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9BBCD2F1-58DC-BF34-2F66-EACB7197B8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80305" y="5470456"/>
            <a:ext cx="494573" cy="494573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0D4027BF-069E-85FC-6996-6BA537D5D9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37709" y="5494968"/>
            <a:ext cx="494573" cy="494573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E8C97AEB-474B-AE9D-2772-F855818790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87219" y="5271808"/>
            <a:ext cx="494573" cy="494573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CD01AF65-C9E6-40A5-CEA3-A77415E4B6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7399" y="5655232"/>
            <a:ext cx="494573" cy="494573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030F23B9-E594-93B3-4491-B1049EC25A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14188" y="5174161"/>
            <a:ext cx="494573" cy="494573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56A3FF29-E167-D2CD-E9DE-466CEF4556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39518" y="5663653"/>
            <a:ext cx="494573" cy="494573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F6A56E70-1C62-7E21-09E8-D31822AB25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67262" y="5236670"/>
            <a:ext cx="494573" cy="494573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B8745DC6-4FC5-05FD-C707-F93CE13DE56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317921" y="5508947"/>
            <a:ext cx="494573" cy="494573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6540117D-C708-9B45-DD69-E5556A29B05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75325" y="5533459"/>
            <a:ext cx="494573" cy="494573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10B6976B-4094-A840-8C6A-3DF2B13BC6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24835" y="5310299"/>
            <a:ext cx="494573" cy="494573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09F34BD1-2576-B641-39AD-FE6FECA871F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35015" y="5693723"/>
            <a:ext cx="494573" cy="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1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AA98C-FDFE-008B-BDA9-713D8356D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10A101F-2A88-9086-B2BD-10FBCF7FE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809C05-CAFE-F981-C738-E9D7433C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Bias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8E0-AD0C-430D-C931-75728E890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244"/>
            <a:ext cx="10219509" cy="4787291"/>
          </a:xfrm>
        </p:spPr>
        <p:txBody>
          <a:bodyPr>
            <a:normAutofit/>
          </a:bodyPr>
          <a:lstStyle/>
          <a:p>
            <a:r>
              <a:rPr lang="en-US" dirty="0"/>
              <a:t>In your typical econometrics course, bias is the properties of an estimator: it is biased if, on average, it yields parameters different from their true values</a:t>
            </a:r>
          </a:p>
          <a:p>
            <a:pPr lvl="1"/>
            <a:r>
              <a:rPr lang="en-US" dirty="0"/>
              <a:t>This is not due to the data, </a:t>
            </a:r>
            <a:r>
              <a:rPr lang="en-US" dirty="0">
                <a:solidFill>
                  <a:srgbClr val="1891C3"/>
                </a:solidFill>
              </a:rPr>
              <a:t>this is a property of the estimator itself</a:t>
            </a:r>
          </a:p>
          <a:p>
            <a:endParaRPr lang="en-US" dirty="0"/>
          </a:p>
          <a:p>
            <a:r>
              <a:rPr lang="en-US" dirty="0"/>
              <a:t>Here, we will consider bias as a </a:t>
            </a:r>
            <a:r>
              <a:rPr lang="en-US" dirty="0">
                <a:solidFill>
                  <a:srgbClr val="EB6E40"/>
                </a:solidFill>
              </a:rPr>
              <a:t>systematic distortion </a:t>
            </a:r>
            <a:r>
              <a:rPr lang="en-US" dirty="0"/>
              <a:t>of some causal effect, coefficient, or measurement of a variable, that make them </a:t>
            </a:r>
            <a:r>
              <a:rPr lang="en-US" dirty="0">
                <a:solidFill>
                  <a:srgbClr val="EB6E40"/>
                </a:solidFill>
              </a:rPr>
              <a:t>different from their true values</a:t>
            </a:r>
            <a:endParaRPr lang="en-US" dirty="0"/>
          </a:p>
          <a:p>
            <a:pPr lvl="1"/>
            <a:r>
              <a:rPr lang="en-US" dirty="0"/>
              <a:t>Rather than an estimator property, this here is due to methodological problems (during data gathering, analysis…)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7A39AB-53DD-4DB7-F84C-130A9DB1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C5355E-036F-90A9-B1AE-A9AE90243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 rot="873443">
            <a:off x="10755836" y="3788228"/>
            <a:ext cx="1195928" cy="24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E502-8C03-19A6-2AA7-93534204B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CD51584-B095-77BC-B232-0B315EC11F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1B39EE-4F53-D425-7C55-BA1DA60B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/>
              <a:t>A </a:t>
            </a:r>
            <a:r>
              <a:rPr lang="fr-FR" sz="4000" dirty="0" err="1"/>
              <a:t>Taxonomy</a:t>
            </a:r>
            <a:r>
              <a:rPr lang="fr-FR" sz="4000" dirty="0"/>
              <a:t> of </a:t>
            </a:r>
            <a:r>
              <a:rPr lang="fr-FR" sz="4000" dirty="0" err="1"/>
              <a:t>bias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205F1F-87B8-B330-F7BC-D712D21F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371441-A62C-E760-B6A0-62445B7981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020"/>
          <a:stretch/>
        </p:blipFill>
        <p:spPr>
          <a:xfrm>
            <a:off x="1047750" y="1690688"/>
            <a:ext cx="6591300" cy="501041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ADA5C-119D-D6E1-E954-A46C553EC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050" y="1939252"/>
            <a:ext cx="4431030" cy="4313766"/>
          </a:xfrm>
        </p:spPr>
        <p:txBody>
          <a:bodyPr>
            <a:normAutofit/>
          </a:bodyPr>
          <a:lstStyle/>
          <a:p>
            <a:r>
              <a:rPr lang="en-US" dirty="0"/>
              <a:t>Weisberg (</a:t>
            </a:r>
            <a:r>
              <a:rPr lang="en-US" dirty="0">
                <a:solidFill>
                  <a:srgbClr val="1891C3"/>
                </a:solidFill>
              </a:rPr>
              <a:t>Bias and Causation book</a:t>
            </a:r>
            <a:r>
              <a:rPr lang="en-US" dirty="0"/>
              <a:t>) proposed a taxonomy of the main families of bias</a:t>
            </a:r>
          </a:p>
          <a:p>
            <a:r>
              <a:rPr lang="en-US" dirty="0"/>
              <a:t>Left: family</a:t>
            </a:r>
          </a:p>
          <a:p>
            <a:r>
              <a:rPr lang="en-US" dirty="0"/>
              <a:t>Right: examples of sources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0585BF4-41BF-1429-A7E7-7C25DDE5802D}"/>
              </a:ext>
            </a:extLst>
          </p:cNvPr>
          <p:cNvSpPr/>
          <p:nvPr/>
        </p:nvSpPr>
        <p:spPr>
          <a:xfrm>
            <a:off x="7537269" y="5033727"/>
            <a:ext cx="574129" cy="1459148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rgbClr val="1891C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EF6EDE-DA2C-80C6-3FC2-1F54FD36BAA1}"/>
              </a:ext>
            </a:extLst>
          </p:cNvPr>
          <p:cNvSpPr txBox="1">
            <a:spLocks/>
          </p:cNvSpPr>
          <p:nvPr/>
        </p:nvSpPr>
        <p:spPr>
          <a:xfrm>
            <a:off x="8125003" y="5473761"/>
            <a:ext cx="4431030" cy="678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We saw these ones last time (I call that measurement error)</a:t>
            </a:r>
          </a:p>
        </p:txBody>
      </p:sp>
      <p:sp>
        <p:nvSpPr>
          <p:cNvPr id="9" name="Ellipse 9">
            <a:extLst>
              <a:ext uri="{FF2B5EF4-FFF2-40B4-BE49-F238E27FC236}">
                <a16:creationId xmlns:a16="http://schemas.microsoft.com/office/drawing/2014/main" id="{4935C122-5907-4EB0-9708-8466FF3E0AE4}"/>
              </a:ext>
            </a:extLst>
          </p:cNvPr>
          <p:cNvSpPr/>
          <p:nvPr/>
        </p:nvSpPr>
        <p:spPr>
          <a:xfrm rot="765289">
            <a:off x="618489" y="1938932"/>
            <a:ext cx="439424" cy="439424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74D0832-2A24-63B9-6327-2EF4BDBDF562}"/>
              </a:ext>
            </a:extLst>
          </p:cNvPr>
          <p:cNvSpPr/>
          <p:nvPr/>
        </p:nvSpPr>
        <p:spPr>
          <a:xfrm rot="20475677">
            <a:off x="618487" y="2892633"/>
            <a:ext cx="439424" cy="439424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11" name="Ellipse 9">
            <a:extLst>
              <a:ext uri="{FF2B5EF4-FFF2-40B4-BE49-F238E27FC236}">
                <a16:creationId xmlns:a16="http://schemas.microsoft.com/office/drawing/2014/main" id="{B462904C-BD9F-5F35-7D4D-23FCF92F7768}"/>
              </a:ext>
            </a:extLst>
          </p:cNvPr>
          <p:cNvSpPr/>
          <p:nvPr/>
        </p:nvSpPr>
        <p:spPr>
          <a:xfrm rot="324660">
            <a:off x="615246" y="4254834"/>
            <a:ext cx="439424" cy="439424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</p:txBody>
      </p:sp>
      <p:sp>
        <p:nvSpPr>
          <p:cNvPr id="12" name="Ellipse 9">
            <a:extLst>
              <a:ext uri="{FF2B5EF4-FFF2-40B4-BE49-F238E27FC236}">
                <a16:creationId xmlns:a16="http://schemas.microsoft.com/office/drawing/2014/main" id="{78D8B48B-DBA0-D7E3-5CF0-9AC5FEDBC54A}"/>
              </a:ext>
            </a:extLst>
          </p:cNvPr>
          <p:cNvSpPr/>
          <p:nvPr/>
        </p:nvSpPr>
        <p:spPr>
          <a:xfrm rot="1478311">
            <a:off x="612006" y="4947599"/>
            <a:ext cx="439424" cy="439424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  <p:sp>
        <p:nvSpPr>
          <p:cNvPr id="13" name="Ellipse 9">
            <a:extLst>
              <a:ext uri="{FF2B5EF4-FFF2-40B4-BE49-F238E27FC236}">
                <a16:creationId xmlns:a16="http://schemas.microsoft.com/office/drawing/2014/main" id="{9B18EFAC-CCD0-3F83-1BB5-B534C5527988}"/>
              </a:ext>
            </a:extLst>
          </p:cNvPr>
          <p:cNvSpPr/>
          <p:nvPr/>
        </p:nvSpPr>
        <p:spPr>
          <a:xfrm rot="19697870">
            <a:off x="612006" y="5629690"/>
            <a:ext cx="439424" cy="439424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4759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one example with the plane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17</a:t>
            </a:fld>
            <a:endParaRPr lang="fr-FR"/>
          </a:p>
        </p:txBody>
      </p:sp>
      <p:pic>
        <p:nvPicPr>
          <p:cNvPr id="15" name="Picture 14" descr="A drawing of a plane with red dots&#10;&#10;Description automatically generated">
            <a:extLst>
              <a:ext uri="{FF2B5EF4-FFF2-40B4-BE49-F238E27FC236}">
                <a16:creationId xmlns:a16="http://schemas.microsoft.com/office/drawing/2014/main" id="{BF317BB3-0067-16BA-04CD-0021DB290A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038440" cy="300990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9ACAC9D-0FD1-7004-9463-C3EF9C049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640" y="1939252"/>
            <a:ext cx="6477160" cy="2889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It’s World War II, and a bunch of planes came back. Red points refer to positions where those planes were hit.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would you put additional armor to better protect the planes?</a:t>
            </a:r>
          </a:p>
        </p:txBody>
      </p:sp>
    </p:spTree>
    <p:extLst>
      <p:ext uri="{BB962C8B-B14F-4D97-AF65-F5344CB8AC3E}">
        <p14:creationId xmlns:p14="http://schemas.microsoft.com/office/powerpoint/2010/main" val="142149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F5DA4879-9919-A558-6C28-9BBF46451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4730" y="5371442"/>
            <a:ext cx="494573" cy="494573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2E0C2FE4-D428-EE4A-3B17-413BE9319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6416" y="5378058"/>
            <a:ext cx="494573" cy="494573"/>
          </a:xfrm>
          <a:prstGeom prst="rect">
            <a:avLst/>
          </a:prstGeom>
        </p:spPr>
      </p:pic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696BCEC3-6E71-2988-D1D6-3CE4D2644E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1746" y="5867550"/>
            <a:ext cx="494573" cy="494573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210EEFA9-3CC9-F601-85F2-06BAC1A70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10149" y="5712844"/>
            <a:ext cx="494573" cy="494573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5F2099FA-9FAA-2454-EA86-481FB200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7063" y="5514196"/>
            <a:ext cx="494573" cy="494573"/>
          </a:xfrm>
          <a:prstGeom prst="rect">
            <a:avLst/>
          </a:prstGeom>
        </p:spPr>
      </p:pic>
      <p:pic>
        <p:nvPicPr>
          <p:cNvPr id="47" name="Graphic 46" descr="Man with solid fill">
            <a:extLst>
              <a:ext uri="{FF2B5EF4-FFF2-40B4-BE49-F238E27FC236}">
                <a16:creationId xmlns:a16="http://schemas.microsoft.com/office/drawing/2014/main" id="{881B9303-A24E-3466-E3CB-590AC2624E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92029" y="5482197"/>
            <a:ext cx="494573" cy="494573"/>
          </a:xfrm>
          <a:prstGeom prst="rect">
            <a:avLst/>
          </a:prstGeom>
        </p:spPr>
      </p:pic>
      <p:pic>
        <p:nvPicPr>
          <p:cNvPr id="48" name="Graphic 47" descr="Man with solid fill">
            <a:extLst>
              <a:ext uri="{FF2B5EF4-FFF2-40B4-BE49-F238E27FC236}">
                <a16:creationId xmlns:a16="http://schemas.microsoft.com/office/drawing/2014/main" id="{EE1A0AFB-462C-DC67-68A4-AA02EAC6EE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42143" y="5891676"/>
            <a:ext cx="494573" cy="494573"/>
          </a:xfrm>
          <a:prstGeom prst="rect">
            <a:avLst/>
          </a:prstGeom>
        </p:spPr>
      </p:pic>
      <p:pic>
        <p:nvPicPr>
          <p:cNvPr id="49" name="Graphic 48" descr="Man with solid fill">
            <a:extLst>
              <a:ext uri="{FF2B5EF4-FFF2-40B4-BE49-F238E27FC236}">
                <a16:creationId xmlns:a16="http://schemas.microsoft.com/office/drawing/2014/main" id="{117949EF-DB65-33F6-F995-5EC5E355D0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5553" y="5448597"/>
            <a:ext cx="494573" cy="494573"/>
          </a:xfrm>
          <a:prstGeom prst="rect">
            <a:avLst/>
          </a:prstGeom>
        </p:spPr>
      </p:pic>
      <p:pic>
        <p:nvPicPr>
          <p:cNvPr id="50" name="Graphic 49" descr="Man with solid fill">
            <a:extLst>
              <a:ext uri="{FF2B5EF4-FFF2-40B4-BE49-F238E27FC236}">
                <a16:creationId xmlns:a16="http://schemas.microsoft.com/office/drawing/2014/main" id="{683F692F-0293-F19A-E9F9-A27D1881C6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56212" y="5720874"/>
            <a:ext cx="494573" cy="494573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801E8D05-D689-E6BA-22C9-98775E56EE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13616" y="5745386"/>
            <a:ext cx="494573" cy="494573"/>
          </a:xfrm>
          <a:prstGeom prst="rect">
            <a:avLst/>
          </a:prstGeom>
        </p:spPr>
      </p:pic>
      <p:pic>
        <p:nvPicPr>
          <p:cNvPr id="52" name="Graphic 51" descr="Man with solid fill">
            <a:extLst>
              <a:ext uri="{FF2B5EF4-FFF2-40B4-BE49-F238E27FC236}">
                <a16:creationId xmlns:a16="http://schemas.microsoft.com/office/drawing/2014/main" id="{A6C1D95C-39FA-38A5-24AE-EFEC599D4F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08803" y="5524048"/>
            <a:ext cx="494573" cy="494573"/>
          </a:xfrm>
          <a:prstGeom prst="rect">
            <a:avLst/>
          </a:prstGeom>
        </p:spPr>
      </p:pic>
      <p:pic>
        <p:nvPicPr>
          <p:cNvPr id="53" name="Graphic 52" descr="Man with solid fill">
            <a:extLst>
              <a:ext uri="{FF2B5EF4-FFF2-40B4-BE49-F238E27FC236}">
                <a16:creationId xmlns:a16="http://schemas.microsoft.com/office/drawing/2014/main" id="{304C4E66-F907-A96D-1818-45F92E6F87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273306" y="5905650"/>
            <a:ext cx="494573" cy="494573"/>
          </a:xfrm>
          <a:prstGeom prst="rect">
            <a:avLst/>
          </a:prstGeom>
        </p:spPr>
      </p:pic>
      <p:pic>
        <p:nvPicPr>
          <p:cNvPr id="54" name="Graphic 53" descr="Man with solid fill">
            <a:extLst>
              <a:ext uri="{FF2B5EF4-FFF2-40B4-BE49-F238E27FC236}">
                <a16:creationId xmlns:a16="http://schemas.microsoft.com/office/drawing/2014/main" id="{54344844-C5FC-5217-C050-DF33C475F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086" y="5583136"/>
            <a:ext cx="494573" cy="494573"/>
          </a:xfrm>
          <a:prstGeom prst="rect">
            <a:avLst/>
          </a:prstGeom>
        </p:spPr>
      </p:pic>
      <p:pic>
        <p:nvPicPr>
          <p:cNvPr id="55" name="Graphic 54" descr="Man with solid fill">
            <a:extLst>
              <a:ext uri="{FF2B5EF4-FFF2-40B4-BE49-F238E27FC236}">
                <a16:creationId xmlns:a16="http://schemas.microsoft.com/office/drawing/2014/main" id="{2C99DBF3-D7B2-A70D-F927-FB1FACF3A8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8578" y="5772497"/>
            <a:ext cx="494573" cy="494573"/>
          </a:xfrm>
          <a:prstGeom prst="rect">
            <a:avLst/>
          </a:prstGeom>
        </p:spPr>
      </p:pic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DAC71387-D4AC-F45B-A401-5A3E9594AF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44544" y="5465557"/>
            <a:ext cx="494573" cy="494573"/>
          </a:xfrm>
          <a:prstGeom prst="rect">
            <a:avLst/>
          </a:prstGeom>
        </p:spPr>
      </p:pic>
      <p:pic>
        <p:nvPicPr>
          <p:cNvPr id="57" name="Graphic 56" descr="Man with solid fill">
            <a:extLst>
              <a:ext uri="{FF2B5EF4-FFF2-40B4-BE49-F238E27FC236}">
                <a16:creationId xmlns:a16="http://schemas.microsoft.com/office/drawing/2014/main" id="{385E671A-97D9-5025-DD8A-24A0A94B91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29690" y="5807161"/>
            <a:ext cx="494573" cy="494573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B8B3EA70-C6AC-DD3C-5526-D29B3F6B3BF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30515" y="5821135"/>
            <a:ext cx="494573" cy="494573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A779A472-EF1E-CCA7-35FD-BC6F07B10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9416" y="5295693"/>
            <a:ext cx="494573" cy="494573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A6ED148F-B31D-6B53-4922-0C564E1BF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1102" y="5302309"/>
            <a:ext cx="494573" cy="494573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F8FAF329-BD99-5D24-0C9C-16922ECEA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6432" y="5791801"/>
            <a:ext cx="494573" cy="494573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2C2BF3EF-DBE8-18B8-AF7D-D7247ABA7B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64176" y="5364818"/>
            <a:ext cx="494573" cy="494573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FEC3BB61-6497-D04A-EB6A-86177A4C34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14835" y="5637095"/>
            <a:ext cx="494573" cy="494573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BC7197F2-0B5A-10C5-8D60-C2322A266A1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272239" y="5661607"/>
            <a:ext cx="494573" cy="494573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9F12AE10-FDB1-CE56-B15C-EF9999D67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1749" y="5438447"/>
            <a:ext cx="494573" cy="494573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6868F302-C5C4-0ACB-F3CB-84868A03568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31929" y="5821871"/>
            <a:ext cx="494573" cy="494573"/>
          </a:xfrm>
          <a:prstGeom prst="rect">
            <a:avLst/>
          </a:prstGeom>
        </p:spPr>
      </p:pic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2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a sample?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EBE84-3037-C172-AF1B-6432B0CB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33615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statistics, we are often interested in discovering characteristics and patterns in some </a:t>
            </a:r>
            <a:r>
              <a:rPr lang="en-US" dirty="0">
                <a:solidFill>
                  <a:srgbClr val="E76321"/>
                </a:solidFill>
              </a:rPr>
              <a:t>population</a:t>
            </a:r>
          </a:p>
          <a:p>
            <a:r>
              <a:rPr lang="en-US" dirty="0"/>
              <a:t>In reality, you are unlikely observe every person/object/entity in your population</a:t>
            </a:r>
          </a:p>
          <a:p>
            <a:pPr lvl="1"/>
            <a:r>
              <a:rPr lang="en-US" dirty="0"/>
              <a:t>Too costly, too long, too complicated…</a:t>
            </a:r>
          </a:p>
          <a:p>
            <a:pPr lvl="1"/>
            <a:r>
              <a:rPr lang="en-US" dirty="0"/>
              <a:t>Imagine if you had to interview 60 million people in France whenever you want to conduct an election poll</a:t>
            </a:r>
          </a:p>
          <a:p>
            <a:r>
              <a:rPr lang="en-US" dirty="0"/>
              <a:t>A way to remedy this: we take </a:t>
            </a:r>
            <a:r>
              <a:rPr lang="en-US" dirty="0">
                <a:solidFill>
                  <a:srgbClr val="E76321"/>
                </a:solidFill>
              </a:rPr>
              <a:t>samples</a:t>
            </a:r>
            <a:r>
              <a:rPr lang="en-US" dirty="0"/>
              <a:t>, subsets of this population</a:t>
            </a:r>
            <a:endParaRPr lang="en-US" dirty="0">
              <a:solidFill>
                <a:srgbClr val="F56F4F"/>
              </a:solidFill>
            </a:endParaRP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18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EA61ED1-A47D-1152-7CF7-06FF9B741443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73881304-F29A-137A-ACE6-78F3B65CBA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6715" y="5406448"/>
            <a:ext cx="494573" cy="494573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42A73BD4-DEC7-D0BC-3882-78AC4AE371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6829" y="5815927"/>
            <a:ext cx="494573" cy="494573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8238CC19-F370-4DF8-1417-76AD2E2A3D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10239" y="5372848"/>
            <a:ext cx="494573" cy="494573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BDBF9CF5-EE89-68E1-55D8-159E39E64F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60898" y="5645125"/>
            <a:ext cx="494573" cy="494573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478D47D8-93F4-99CD-7B3A-8056E2338F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18302" y="5669637"/>
            <a:ext cx="494573" cy="494573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566D463D-F1D5-F27F-CAD5-64A93EDF8E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13489" y="5448299"/>
            <a:ext cx="494573" cy="494573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ADC6FDF1-BA95-B0E3-CC27-38D10229972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77992" y="5829901"/>
            <a:ext cx="494573" cy="49457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BE4593-14F1-DA99-D4EE-5CC3870AA619}"/>
              </a:ext>
            </a:extLst>
          </p:cNvPr>
          <p:cNvCxnSpPr/>
          <p:nvPr/>
        </p:nvCxnSpPr>
        <p:spPr>
          <a:xfrm>
            <a:off x="4912537" y="5821871"/>
            <a:ext cx="1998617" cy="0"/>
          </a:xfrm>
          <a:prstGeom prst="straightConnector1">
            <a:avLst/>
          </a:prstGeom>
          <a:ln w="57150">
            <a:solidFill>
              <a:srgbClr val="E7632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364E1BA7-C9F4-BE37-359F-830FCFD7A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6772" y="5507387"/>
            <a:ext cx="494573" cy="494573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A018485E-5E9A-4EEC-111F-64681E09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3264" y="5696748"/>
            <a:ext cx="494573" cy="494573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E8311588-410A-CF9A-1845-01C22B969E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9230" y="5389808"/>
            <a:ext cx="494573" cy="494573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40CB8E86-433E-6891-5216-F0A1518454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34376" y="5731412"/>
            <a:ext cx="494573" cy="494573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EAA6DE1D-EE08-5EC4-F7FB-94AEF5BD8D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35201" y="5745386"/>
            <a:ext cx="494573" cy="494573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A86EEB5C-0750-0E59-1ECA-0080464C2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6714" y="5323149"/>
            <a:ext cx="494573" cy="494573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061129B1-1D4D-BFF4-4B41-F76527217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2973" y="5348513"/>
            <a:ext cx="494573" cy="494573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CD8BCEBE-DBEA-B5F8-74F3-8976A12FE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6844" y="5872065"/>
            <a:ext cx="494573" cy="494573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205EA5B8-2EEE-2A2D-14DE-D06B043568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618729" y="5703454"/>
            <a:ext cx="494573" cy="494573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198C78A7-C0CC-3FD1-1D20-A5896DEC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4070" y="5534843"/>
            <a:ext cx="494573" cy="494573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987EDF7C-C42B-5412-F4CE-EEF5A5145F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18479" y="5529176"/>
            <a:ext cx="494573" cy="494573"/>
          </a:xfrm>
          <a:prstGeom prst="rect">
            <a:avLst/>
          </a:prstGeom>
        </p:spPr>
      </p:pic>
      <p:pic>
        <p:nvPicPr>
          <p:cNvPr id="40" name="Graphic 39" descr="Man with solid fill">
            <a:extLst>
              <a:ext uri="{FF2B5EF4-FFF2-40B4-BE49-F238E27FC236}">
                <a16:creationId xmlns:a16="http://schemas.microsoft.com/office/drawing/2014/main" id="{6D57BD7F-75BB-0CBA-CF33-4DC3DB9604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7680" y="5571488"/>
            <a:ext cx="494573" cy="494573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A8F05E03-C43B-A91A-000F-46C421A736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64199" y="5816742"/>
            <a:ext cx="494573" cy="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24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B208C-6F57-155B-7685-EA4978284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406024B-3F83-73FB-A016-16F842E28B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D222AE-6A9A-1A43-B7C1-A4905A53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E76321"/>
                </a:solidFill>
              </a:rPr>
              <a:t>Sample selection bias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B8B0D-1C63-823C-BF03-AF1453FB6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3"/>
            <a:ext cx="10397648" cy="32190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Your sample should </a:t>
            </a:r>
            <a:r>
              <a:rPr lang="en-US" dirty="0">
                <a:solidFill>
                  <a:srgbClr val="E76321"/>
                </a:solidFill>
              </a:rPr>
              <a:t>look like </a:t>
            </a:r>
            <a:r>
              <a:rPr lang="en-US" dirty="0"/>
              <a:t>your population… but what if it </a:t>
            </a:r>
            <a:r>
              <a:rPr lang="en-US" dirty="0">
                <a:solidFill>
                  <a:srgbClr val="E76321"/>
                </a:solidFill>
              </a:rPr>
              <a:t>doesn’t</a:t>
            </a:r>
            <a:r>
              <a:rPr lang="en-US" dirty="0"/>
              <a:t>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is sample selection bias: the analyses can be </a:t>
            </a:r>
            <a:r>
              <a:rPr lang="en-US" dirty="0">
                <a:solidFill>
                  <a:srgbClr val="E76321"/>
                </a:solidFill>
              </a:rPr>
              <a:t>valid for your sample</a:t>
            </a:r>
            <a:r>
              <a:rPr lang="en-US" dirty="0"/>
              <a:t>, but cannot be </a:t>
            </a:r>
            <a:r>
              <a:rPr lang="en-US" dirty="0">
                <a:solidFill>
                  <a:srgbClr val="E76321"/>
                </a:solidFill>
              </a:rPr>
              <a:t>generalized</a:t>
            </a:r>
            <a:r>
              <a:rPr lang="en-US" dirty="0"/>
              <a:t> to the whole population </a:t>
            </a:r>
          </a:p>
          <a:p>
            <a:r>
              <a:rPr lang="en-US" dirty="0"/>
              <a:t>Worse: you may find correlations within your sample that are not present in the population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78B44D-EFFE-0D64-4175-7D54B041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19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8EF984F-949D-D2DF-D4F4-EA2994ED2FD2}"/>
              </a:ext>
            </a:extLst>
          </p:cNvPr>
          <p:cNvGrpSpPr/>
          <p:nvPr/>
        </p:nvGrpSpPr>
        <p:grpSpPr>
          <a:xfrm>
            <a:off x="807534" y="5153217"/>
            <a:ext cx="10240421" cy="1203133"/>
            <a:chOff x="807534" y="4779940"/>
            <a:chExt cx="10240421" cy="12031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E18672-1CAE-DF7A-B69E-E5E8420B182D}"/>
                </a:ext>
              </a:extLst>
            </p:cNvPr>
            <p:cNvSpPr/>
            <p:nvPr/>
          </p:nvSpPr>
          <p:spPr>
            <a:xfrm>
              <a:off x="807534" y="5273182"/>
              <a:ext cx="10240421" cy="709891"/>
            </a:xfrm>
            <a:prstGeom prst="rect">
              <a:avLst/>
            </a:prstGeom>
            <a:solidFill>
              <a:srgbClr val="F9D4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You can create this problem yourself when you incorrectly split your data in two train-test datasets.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Make sure your splitting is random (or, ideally, stratified) and that the two samples are somewhat similar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BC5C24-EC02-AFAC-B8B5-129EB8BE91FA}"/>
                </a:ext>
              </a:extLst>
            </p:cNvPr>
            <p:cNvSpPr/>
            <p:nvPr/>
          </p:nvSpPr>
          <p:spPr>
            <a:xfrm>
              <a:off x="807534" y="4779940"/>
              <a:ext cx="10240421" cy="493242"/>
            </a:xfrm>
            <a:prstGeom prst="rect">
              <a:avLst/>
            </a:prstGeom>
            <a:solidFill>
              <a:srgbClr val="EB6E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Montserrat" pitchFamily="2" charset="0"/>
                </a:rPr>
                <a:t>       Accidental selection bias</a:t>
              </a:r>
            </a:p>
          </p:txBody>
        </p:sp>
        <p:pic>
          <p:nvPicPr>
            <p:cNvPr id="9" name="Graphic 7" descr="Lightbulb outline">
              <a:extLst>
                <a:ext uri="{FF2B5EF4-FFF2-40B4-BE49-F238E27FC236}">
                  <a16:creationId xmlns:a16="http://schemas.microsoft.com/office/drawing/2014/main" id="{B798D256-91BC-29FD-6353-0F84B9AB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3902" y="4813618"/>
              <a:ext cx="425886" cy="425886"/>
            </a:xfrm>
            <a:prstGeom prst="rect">
              <a:avLst/>
            </a:prstGeom>
          </p:spPr>
        </p:pic>
      </p:grpSp>
      <p:sp>
        <p:nvSpPr>
          <p:cNvPr id="10" name="Ellipse 9">
            <a:extLst>
              <a:ext uri="{FF2B5EF4-FFF2-40B4-BE49-F238E27FC236}">
                <a16:creationId xmlns:a16="http://schemas.microsoft.com/office/drawing/2014/main" id="{B138365E-15E0-98FE-85E2-18F401355736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9BF0BCDB-47F7-C575-D4C4-FECB76503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5754" y="2400219"/>
            <a:ext cx="494573" cy="494573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B9039374-584B-9242-1FB3-4888A09D4F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7440" y="2406835"/>
            <a:ext cx="494573" cy="494573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19EC9886-D032-05DA-B1CE-68DC5C541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2770" y="2896327"/>
            <a:ext cx="494573" cy="494573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D1B11217-AC0F-4424-4BF6-AAA29A974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51173" y="2741621"/>
            <a:ext cx="494573" cy="494573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A0768ED-71D3-183D-EC7E-1BBA941CD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8087" y="2542973"/>
            <a:ext cx="494573" cy="494573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87EB9835-DA2B-EF3D-E3CD-541FB63D86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3053" y="2510974"/>
            <a:ext cx="494573" cy="494573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BBF257E1-C3EF-F239-ACB4-9199EE709D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3167" y="2920453"/>
            <a:ext cx="494573" cy="494573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9C6BF803-518D-789F-C38B-D515BD3DC7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46577" y="2477374"/>
            <a:ext cx="494573" cy="494573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1D7C2AFB-CD55-802C-F741-73324AD0F2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97236" y="2749651"/>
            <a:ext cx="494573" cy="494573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3B91F03F-F4F4-2821-1E12-137CA3B44DA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54640" y="2774163"/>
            <a:ext cx="494573" cy="494573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2F558F40-59E9-6ABA-DF99-C31D6728E06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49827" y="2552825"/>
            <a:ext cx="494573" cy="494573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7E4CC042-B012-8F5B-6EEA-29733E8F2C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14330" y="2934427"/>
            <a:ext cx="494573" cy="494573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C5E787E0-28B0-4634-AD9C-7BB648CD1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3110" y="2611913"/>
            <a:ext cx="494573" cy="494573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1156D240-A92B-106C-0A98-99B7BA82B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49602" y="2801274"/>
            <a:ext cx="494573" cy="494573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F5F5194C-C5C6-26C7-58DD-B67F32D345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85568" y="2494334"/>
            <a:ext cx="494573" cy="494573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5908B1CC-57F4-79D2-B695-2BCB4B5711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70714" y="2835938"/>
            <a:ext cx="494573" cy="494573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BC5AEE36-BF75-C5E7-A044-6190F5DB5EE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71539" y="2849912"/>
            <a:ext cx="494573" cy="494573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A6371B06-E7C3-996B-3A38-D876E9775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0440" y="2324470"/>
            <a:ext cx="494573" cy="494573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54E0CB96-4F0A-10D1-2FCE-239E6EB87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2126" y="2331086"/>
            <a:ext cx="494573" cy="494573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1D648080-8827-DE6B-57A3-F3C9976B5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77456" y="2820578"/>
            <a:ext cx="494573" cy="494573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5FB7ED65-90FD-BDC9-7DD0-38D906757CE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105200" y="2393595"/>
            <a:ext cx="494573" cy="494573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92413036-50A5-172C-6897-FF27E482DD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5859" y="2665872"/>
            <a:ext cx="494573" cy="494573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FDE64B4B-01C5-D9DB-C84F-52948A08FEA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13263" y="2690384"/>
            <a:ext cx="494573" cy="494573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1D543DDB-7472-0802-7233-AA8940A11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2773" y="2467224"/>
            <a:ext cx="494573" cy="494573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E5ED5ECD-9466-0F4B-5B73-42118F6F6D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72953" y="2850648"/>
            <a:ext cx="494573" cy="494573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9393C2AA-E7AD-990E-67D8-04D4FA16E0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7739" y="2435225"/>
            <a:ext cx="494573" cy="494573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1CF71833-7985-FF96-1B84-B74B060AA6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87853" y="2844704"/>
            <a:ext cx="494573" cy="494573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9D9C8590-23BE-999F-C946-1C12569D39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51263" y="2401625"/>
            <a:ext cx="494573" cy="494573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FAE4A31E-D5F3-C113-99EB-33BC7AA946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01922" y="2673902"/>
            <a:ext cx="494573" cy="494573"/>
          </a:xfrm>
          <a:prstGeom prst="rect">
            <a:avLst/>
          </a:prstGeom>
        </p:spPr>
      </p:pic>
      <p:pic>
        <p:nvPicPr>
          <p:cNvPr id="40" name="Graphic 39" descr="Man with solid fill">
            <a:extLst>
              <a:ext uri="{FF2B5EF4-FFF2-40B4-BE49-F238E27FC236}">
                <a16:creationId xmlns:a16="http://schemas.microsoft.com/office/drawing/2014/main" id="{91558D55-4526-D170-0723-D3B09C40AE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59326" y="2698414"/>
            <a:ext cx="494573" cy="494573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B21E86EF-CEE7-EC5F-C8C6-C9B7B025E66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54513" y="2477076"/>
            <a:ext cx="494573" cy="494573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38A2190A-7718-867C-AAD5-C18B302397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19016" y="2858678"/>
            <a:ext cx="494573" cy="49457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FC4B4A-EA52-6838-5079-5C3F600E9666}"/>
              </a:ext>
            </a:extLst>
          </p:cNvPr>
          <p:cNvCxnSpPr/>
          <p:nvPr/>
        </p:nvCxnSpPr>
        <p:spPr>
          <a:xfrm>
            <a:off x="4853561" y="2850648"/>
            <a:ext cx="1998617" cy="0"/>
          </a:xfrm>
          <a:prstGeom prst="straightConnector1">
            <a:avLst/>
          </a:prstGeom>
          <a:ln w="57150">
            <a:solidFill>
              <a:srgbClr val="E7632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58D77573-E330-C986-ECB6-E8C7069EBA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07796" y="2536164"/>
            <a:ext cx="494573" cy="494573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AF4FA123-925F-05A9-0134-8F8CD8BB3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4288" y="2725525"/>
            <a:ext cx="494573" cy="494573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0CEFF3ED-76B2-7D1A-7684-73E04A72BC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90254" y="2418585"/>
            <a:ext cx="494573" cy="494573"/>
          </a:xfrm>
          <a:prstGeom prst="rect">
            <a:avLst/>
          </a:prstGeom>
        </p:spPr>
      </p:pic>
      <p:pic>
        <p:nvPicPr>
          <p:cNvPr id="47" name="Graphic 46" descr="Man with solid fill">
            <a:extLst>
              <a:ext uri="{FF2B5EF4-FFF2-40B4-BE49-F238E27FC236}">
                <a16:creationId xmlns:a16="http://schemas.microsoft.com/office/drawing/2014/main" id="{E6FCF33B-389D-F02B-7046-9B083B0855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75400" y="2760189"/>
            <a:ext cx="494573" cy="494573"/>
          </a:xfrm>
          <a:prstGeom prst="rect">
            <a:avLst/>
          </a:prstGeom>
        </p:spPr>
      </p:pic>
      <p:pic>
        <p:nvPicPr>
          <p:cNvPr id="48" name="Graphic 47" descr="Man with solid fill">
            <a:extLst>
              <a:ext uri="{FF2B5EF4-FFF2-40B4-BE49-F238E27FC236}">
                <a16:creationId xmlns:a16="http://schemas.microsoft.com/office/drawing/2014/main" id="{9C7C8406-4090-7C90-E1DA-9E686691A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76225" y="2774163"/>
            <a:ext cx="494573" cy="494573"/>
          </a:xfrm>
          <a:prstGeom prst="rect">
            <a:avLst/>
          </a:prstGeom>
        </p:spPr>
      </p:pic>
      <p:pic>
        <p:nvPicPr>
          <p:cNvPr id="49" name="Graphic 48" descr="Man with solid fill">
            <a:extLst>
              <a:ext uri="{FF2B5EF4-FFF2-40B4-BE49-F238E27FC236}">
                <a16:creationId xmlns:a16="http://schemas.microsoft.com/office/drawing/2014/main" id="{C260A54C-3568-DB07-8831-4AA76D2893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7738" y="2351926"/>
            <a:ext cx="494573" cy="494573"/>
          </a:xfrm>
          <a:prstGeom prst="rect">
            <a:avLst/>
          </a:prstGeom>
        </p:spPr>
      </p:pic>
      <p:pic>
        <p:nvPicPr>
          <p:cNvPr id="50" name="Graphic 49" descr="Man with solid fill">
            <a:extLst>
              <a:ext uri="{FF2B5EF4-FFF2-40B4-BE49-F238E27FC236}">
                <a16:creationId xmlns:a16="http://schemas.microsoft.com/office/drawing/2014/main" id="{153947E4-A451-6292-13B8-64906A857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3997" y="2377290"/>
            <a:ext cx="494573" cy="494573"/>
          </a:xfrm>
          <a:prstGeom prst="rect">
            <a:avLst/>
          </a:prstGeom>
        </p:spPr>
      </p:pic>
      <p:pic>
        <p:nvPicPr>
          <p:cNvPr id="53" name="Graphic 52" descr="Man with solid fill">
            <a:extLst>
              <a:ext uri="{FF2B5EF4-FFF2-40B4-BE49-F238E27FC236}">
                <a16:creationId xmlns:a16="http://schemas.microsoft.com/office/drawing/2014/main" id="{3A84D831-F445-59B1-F2A3-F07341BBA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5094" y="2563620"/>
            <a:ext cx="494573" cy="494573"/>
          </a:xfrm>
          <a:prstGeom prst="rect">
            <a:avLst/>
          </a:prstGeom>
        </p:spPr>
      </p:pic>
      <p:pic>
        <p:nvPicPr>
          <p:cNvPr id="57" name="Graphic 56" descr="Man with solid fill">
            <a:extLst>
              <a:ext uri="{FF2B5EF4-FFF2-40B4-BE49-F238E27FC236}">
                <a16:creationId xmlns:a16="http://schemas.microsoft.com/office/drawing/2014/main" id="{1999FCC9-9529-6DAB-267C-A199E8A2E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0486" y="2321285"/>
            <a:ext cx="494573" cy="494573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646A90A4-1187-77D4-F722-52D80F1B95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2956" y="2732772"/>
            <a:ext cx="494573" cy="494573"/>
          </a:xfrm>
          <a:prstGeom prst="rect">
            <a:avLst/>
          </a:prstGeom>
        </p:spPr>
      </p:pic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8A163BF2-FE25-D164-AB10-ECE95EAE9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0602" y="2536164"/>
            <a:ext cx="494573" cy="494573"/>
          </a:xfrm>
          <a:prstGeom prst="rect">
            <a:avLst/>
          </a:prstGeom>
        </p:spPr>
      </p:pic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3F68B3C0-7A5B-0402-4576-A14B5281C3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33560" y="2741620"/>
            <a:ext cx="494573" cy="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6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4E3A7-7E39-DB8A-C403-906B5739F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31829B-6905-9B4E-7B1E-446864FA4C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9AC3F0-E755-1911-C02D-CDA4934449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assignment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1781C-C7E1-68BF-BD2C-75E9C8456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4351338"/>
          </a:xfrm>
        </p:spPr>
        <p:txBody>
          <a:bodyPr>
            <a:normAutofit/>
          </a:bodyPr>
          <a:lstStyle/>
          <a:p>
            <a:r>
              <a:rPr lang="en-US" dirty="0"/>
              <a:t>Maybe start thinking about it now</a:t>
            </a:r>
          </a:p>
          <a:p>
            <a:r>
              <a:rPr lang="en-US" dirty="0"/>
              <a:t>Look at the links in the first class to find datasets and some instructions</a:t>
            </a:r>
          </a:p>
          <a:p>
            <a:r>
              <a:rPr lang="en-US" dirty="0"/>
              <a:t>I have started correcting Lab 2, check out the GitHub for ideas in what you could do for the final assignment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31AC831-4D06-3610-7230-3231418C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27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ABF0-F29F-A68C-87A9-D1318A859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61FC42D-7D34-A4CB-E8FF-C3686FD6F8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29863F-8168-0091-EC62-C5AE9503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 through </a:t>
            </a:r>
            <a:r>
              <a:rPr lang="en-GB" dirty="0">
                <a:solidFill>
                  <a:srgbClr val="1891C3"/>
                </a:solidFill>
              </a:rPr>
              <a:t>questionnaires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ADE1DB-DB6D-862D-2BBB-03169308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20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63DE1F8-F184-A3F9-1F99-9C20E5F5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97648" cy="1289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send a questionnaire on workplace diversity, equality and inclusion (DEI) to a firm. This is the data you observe for one question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14127AE7-37C0-746D-8A7C-E65896BE2E5A}"/>
              </a:ext>
            </a:extLst>
          </p:cNvPr>
          <p:cNvGrpSpPr/>
          <p:nvPr/>
        </p:nvGrpSpPr>
        <p:grpSpPr>
          <a:xfrm>
            <a:off x="2086125" y="3844876"/>
            <a:ext cx="8431784" cy="1822142"/>
            <a:chOff x="1497307" y="2590725"/>
            <a:chExt cx="8431784" cy="1822142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48131D56-FE61-3DF6-848C-C221DD0AA9CA}"/>
                </a:ext>
              </a:extLst>
            </p:cNvPr>
            <p:cNvCxnSpPr>
              <a:cxnSpLocks/>
            </p:cNvCxnSpPr>
            <p:nvPr/>
          </p:nvCxnSpPr>
          <p:spPr>
            <a:xfrm>
              <a:off x="1497307" y="3560617"/>
              <a:ext cx="8431784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que 17" descr="Utilisateur avec un remplissage uni">
              <a:extLst>
                <a:ext uri="{FF2B5EF4-FFF2-40B4-BE49-F238E27FC236}">
                  <a16:creationId xmlns:a16="http://schemas.microsoft.com/office/drawing/2014/main" id="{EFFB4D2B-A0C2-07F3-CE11-E7162F0C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54354" y="3028662"/>
              <a:ext cx="616527" cy="616527"/>
            </a:xfrm>
            <a:prstGeom prst="rect">
              <a:avLst/>
            </a:prstGeom>
          </p:spPr>
        </p:pic>
        <p:pic>
          <p:nvPicPr>
            <p:cNvPr id="19" name="Graphique 18" descr="Utilisateur avec un remplissage uni">
              <a:extLst>
                <a:ext uri="{FF2B5EF4-FFF2-40B4-BE49-F238E27FC236}">
                  <a16:creationId xmlns:a16="http://schemas.microsoft.com/office/drawing/2014/main" id="{F4FF1CDF-AB7D-BCC4-A659-5C2DCED8E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76945" y="3297383"/>
              <a:ext cx="616527" cy="616527"/>
            </a:xfrm>
            <a:prstGeom prst="rect">
              <a:avLst/>
            </a:prstGeom>
          </p:spPr>
        </p:pic>
        <p:pic>
          <p:nvPicPr>
            <p:cNvPr id="20" name="Graphique 19" descr="Utilisateur avec un remplissage uni">
              <a:extLst>
                <a:ext uri="{FF2B5EF4-FFF2-40B4-BE49-F238E27FC236}">
                  <a16:creationId xmlns:a16="http://schemas.microsoft.com/office/drawing/2014/main" id="{620F5A19-FACA-AAF2-93FA-C538E3B6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08" y="3406991"/>
              <a:ext cx="616527" cy="616527"/>
            </a:xfrm>
            <a:prstGeom prst="rect">
              <a:avLst/>
            </a:prstGeom>
          </p:spPr>
        </p:pic>
        <p:pic>
          <p:nvPicPr>
            <p:cNvPr id="21" name="Graphique 20" descr="Utilisateur avec un remplissage uni">
              <a:extLst>
                <a:ext uri="{FF2B5EF4-FFF2-40B4-BE49-F238E27FC236}">
                  <a16:creationId xmlns:a16="http://schemas.microsoft.com/office/drawing/2014/main" id="{F092D2A9-0F83-2B34-F93F-C1728E2A2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4341" y="3098727"/>
              <a:ext cx="616527" cy="616527"/>
            </a:xfrm>
            <a:prstGeom prst="rect">
              <a:avLst/>
            </a:prstGeom>
          </p:spPr>
        </p:pic>
        <p:pic>
          <p:nvPicPr>
            <p:cNvPr id="22" name="Graphique 21" descr="Utilisateur avec un remplissage uni">
              <a:extLst>
                <a:ext uri="{FF2B5EF4-FFF2-40B4-BE49-F238E27FC236}">
                  <a16:creationId xmlns:a16="http://schemas.microsoft.com/office/drawing/2014/main" id="{2C9B3813-46F2-521D-F98A-5912E722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0871" y="3429000"/>
              <a:ext cx="616527" cy="616527"/>
            </a:xfrm>
            <a:prstGeom prst="rect">
              <a:avLst/>
            </a:prstGeom>
          </p:spPr>
        </p:pic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CF09CC78-A53B-DFDF-A95E-5482B590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8158" y="3055316"/>
              <a:ext cx="616527" cy="616527"/>
            </a:xfrm>
            <a:prstGeom prst="rect">
              <a:avLst/>
            </a:prstGeom>
          </p:spPr>
        </p:pic>
        <p:pic>
          <p:nvPicPr>
            <p:cNvPr id="24" name="Graphique 23" descr="Utilisateur avec un remplissage uni">
              <a:extLst>
                <a:ext uri="{FF2B5EF4-FFF2-40B4-BE49-F238E27FC236}">
                  <a16:creationId xmlns:a16="http://schemas.microsoft.com/office/drawing/2014/main" id="{73993B95-E78A-9DC5-0669-EF5079556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43316" y="3429000"/>
              <a:ext cx="616527" cy="616527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AFB968FD-3D5A-A4D3-EA69-8271547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41657" y="3352187"/>
              <a:ext cx="616527" cy="616527"/>
            </a:xfrm>
            <a:prstGeom prst="rect">
              <a:avLst/>
            </a:prstGeom>
          </p:spPr>
        </p:pic>
        <p:pic>
          <p:nvPicPr>
            <p:cNvPr id="26" name="Graphique 25" descr="Utilisateur avec un remplissage uni">
              <a:extLst>
                <a:ext uri="{FF2B5EF4-FFF2-40B4-BE49-F238E27FC236}">
                  <a16:creationId xmlns:a16="http://schemas.microsoft.com/office/drawing/2014/main" id="{0A039F90-6514-0DC2-1C65-CCA772727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5860" y="3098726"/>
              <a:ext cx="616527" cy="616527"/>
            </a:xfrm>
            <a:prstGeom prst="rect">
              <a:avLst/>
            </a:prstGeom>
          </p:spPr>
        </p:pic>
        <p:pic>
          <p:nvPicPr>
            <p:cNvPr id="27" name="Graphique 26" descr="Utilisateur avec un remplissage uni">
              <a:extLst>
                <a:ext uri="{FF2B5EF4-FFF2-40B4-BE49-F238E27FC236}">
                  <a16:creationId xmlns:a16="http://schemas.microsoft.com/office/drawing/2014/main" id="{34B50196-5804-020D-BF02-81C00615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781" y="2949557"/>
              <a:ext cx="616527" cy="616527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6BD3EA32-1811-2FA0-925F-B6E65ED9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7490" y="3428926"/>
              <a:ext cx="616527" cy="616527"/>
            </a:xfrm>
            <a:prstGeom prst="rect">
              <a:avLst/>
            </a:prstGeom>
          </p:spPr>
        </p:pic>
        <p:pic>
          <p:nvPicPr>
            <p:cNvPr id="29" name="Graphique 28" descr="Utilisateur avec un remplissage uni">
              <a:extLst>
                <a:ext uri="{FF2B5EF4-FFF2-40B4-BE49-F238E27FC236}">
                  <a16:creationId xmlns:a16="http://schemas.microsoft.com/office/drawing/2014/main" id="{BA5FC61C-9E6D-D46A-FAE0-315BEC298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5753" y="2843340"/>
              <a:ext cx="616527" cy="616527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DCAFFFA-0068-0AC3-3A2C-8B0B46057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781" y="3459867"/>
              <a:ext cx="616527" cy="616527"/>
            </a:xfrm>
            <a:prstGeom prst="rect">
              <a:avLst/>
            </a:prstGeom>
          </p:spPr>
        </p:pic>
        <p:pic>
          <p:nvPicPr>
            <p:cNvPr id="31" name="Graphique 30" descr="Utilisateur avec un remplissage uni">
              <a:extLst>
                <a:ext uri="{FF2B5EF4-FFF2-40B4-BE49-F238E27FC236}">
                  <a16:creationId xmlns:a16="http://schemas.microsoft.com/office/drawing/2014/main" id="{491F9DE2-6D69-3CC5-D51C-A674F6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39126" y="3043923"/>
              <a:ext cx="616527" cy="616527"/>
            </a:xfrm>
            <a:prstGeom prst="rect">
              <a:avLst/>
            </a:prstGeom>
          </p:spPr>
        </p:pic>
        <p:pic>
          <p:nvPicPr>
            <p:cNvPr id="32" name="Graphique 31" descr="Utilisateur avec un remplissage uni">
              <a:extLst>
                <a:ext uri="{FF2B5EF4-FFF2-40B4-BE49-F238E27FC236}">
                  <a16:creationId xmlns:a16="http://schemas.microsoft.com/office/drawing/2014/main" id="{37CD3186-EE02-E47D-C444-A0CD17E35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24461" y="3007589"/>
              <a:ext cx="616527" cy="616527"/>
            </a:xfrm>
            <a:prstGeom prst="rect">
              <a:avLst/>
            </a:prstGeom>
          </p:spPr>
        </p:pic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D7593D30-7407-8632-9715-C49D6B8C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83802" y="3371277"/>
              <a:ext cx="616527" cy="616527"/>
            </a:xfrm>
            <a:prstGeom prst="rect">
              <a:avLst/>
            </a:prstGeom>
          </p:spPr>
        </p:pic>
        <p:pic>
          <p:nvPicPr>
            <p:cNvPr id="34" name="Graphique 33" descr="Utilisateur avec un remplissage uni">
              <a:extLst>
                <a:ext uri="{FF2B5EF4-FFF2-40B4-BE49-F238E27FC236}">
                  <a16:creationId xmlns:a16="http://schemas.microsoft.com/office/drawing/2014/main" id="{5DBC3379-E129-FA12-07D6-F2924E044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40240" y="2989119"/>
              <a:ext cx="616527" cy="616527"/>
            </a:xfrm>
            <a:prstGeom prst="rect">
              <a:avLst/>
            </a:prstGeom>
          </p:spPr>
        </p:pic>
        <p:pic>
          <p:nvPicPr>
            <p:cNvPr id="35" name="Graphique 34" descr="Utilisateur avec un remplissage uni">
              <a:extLst>
                <a:ext uri="{FF2B5EF4-FFF2-40B4-BE49-F238E27FC236}">
                  <a16:creationId xmlns:a16="http://schemas.microsoft.com/office/drawing/2014/main" id="{5863E9EB-B688-B656-6734-F12D3FA1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60879" y="3448788"/>
              <a:ext cx="616527" cy="616527"/>
            </a:xfrm>
            <a:prstGeom prst="rect">
              <a:avLst/>
            </a:prstGeom>
          </p:spPr>
        </p:pic>
        <p:pic>
          <p:nvPicPr>
            <p:cNvPr id="36" name="Graphique 35" descr="Utilisateur avec un remplissage uni">
              <a:extLst>
                <a:ext uri="{FF2B5EF4-FFF2-40B4-BE49-F238E27FC236}">
                  <a16:creationId xmlns:a16="http://schemas.microsoft.com/office/drawing/2014/main" id="{C663ACB7-1813-459F-88A3-63F0ABC30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0994" y="3470024"/>
              <a:ext cx="616527" cy="616527"/>
            </a:xfrm>
            <a:prstGeom prst="rect">
              <a:avLst/>
            </a:prstGeom>
          </p:spPr>
        </p:pic>
        <p:pic>
          <p:nvPicPr>
            <p:cNvPr id="37" name="Graphique 36" descr="Utilisateur avec un remplissage uni">
              <a:extLst>
                <a:ext uri="{FF2B5EF4-FFF2-40B4-BE49-F238E27FC236}">
                  <a16:creationId xmlns:a16="http://schemas.microsoft.com/office/drawing/2014/main" id="{A017F05C-8722-2A7A-A6E0-49C555A74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5837" y="2942322"/>
              <a:ext cx="616527" cy="616527"/>
            </a:xfrm>
            <a:prstGeom prst="rect">
              <a:avLst/>
            </a:prstGeom>
          </p:spPr>
        </p:pic>
        <p:pic>
          <p:nvPicPr>
            <p:cNvPr id="38" name="Graphique 37" descr="Utilisateur avec un remplissage uni">
              <a:extLst>
                <a:ext uri="{FF2B5EF4-FFF2-40B4-BE49-F238E27FC236}">
                  <a16:creationId xmlns:a16="http://schemas.microsoft.com/office/drawing/2014/main" id="{C6AB5B54-31BA-382F-1734-4287E2AE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27369" y="3201860"/>
              <a:ext cx="616527" cy="616527"/>
            </a:xfrm>
            <a:prstGeom prst="rect">
              <a:avLst/>
            </a:prstGeom>
          </p:spPr>
        </p:pic>
        <p:pic>
          <p:nvPicPr>
            <p:cNvPr id="39" name="Graphique 38" descr="Utilisateur avec un remplissage uni">
              <a:extLst>
                <a:ext uri="{FF2B5EF4-FFF2-40B4-BE49-F238E27FC236}">
                  <a16:creationId xmlns:a16="http://schemas.microsoft.com/office/drawing/2014/main" id="{80DA0CF7-E699-FE25-CE5C-7BFE76E21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13645" y="3588751"/>
              <a:ext cx="616527" cy="616527"/>
            </a:xfrm>
            <a:prstGeom prst="rect">
              <a:avLst/>
            </a:prstGeom>
          </p:spPr>
        </p:pic>
        <p:pic>
          <p:nvPicPr>
            <p:cNvPr id="40" name="Graphique 39" descr="Utilisateur avec un remplissage uni">
              <a:extLst>
                <a:ext uri="{FF2B5EF4-FFF2-40B4-BE49-F238E27FC236}">
                  <a16:creationId xmlns:a16="http://schemas.microsoft.com/office/drawing/2014/main" id="{CF4674E2-F0DE-C81E-3098-8BA6C08C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21117" y="3061164"/>
              <a:ext cx="616527" cy="616527"/>
            </a:xfrm>
            <a:prstGeom prst="rect">
              <a:avLst/>
            </a:prstGeom>
          </p:spPr>
        </p:pic>
        <p:pic>
          <p:nvPicPr>
            <p:cNvPr id="41" name="Graphique 40" descr="Utilisateur avec un remplissage uni">
              <a:extLst>
                <a:ext uri="{FF2B5EF4-FFF2-40B4-BE49-F238E27FC236}">
                  <a16:creationId xmlns:a16="http://schemas.microsoft.com/office/drawing/2014/main" id="{E655CE7A-5345-4E1D-5E44-244BEE33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45079" y="3348641"/>
              <a:ext cx="616527" cy="616527"/>
            </a:xfrm>
            <a:prstGeom prst="rect">
              <a:avLst/>
            </a:prstGeom>
          </p:spPr>
        </p:pic>
        <p:pic>
          <p:nvPicPr>
            <p:cNvPr id="42" name="Graphique 41" descr="Utilisateur avec un remplissage uni">
              <a:extLst>
                <a:ext uri="{FF2B5EF4-FFF2-40B4-BE49-F238E27FC236}">
                  <a16:creationId xmlns:a16="http://schemas.microsoft.com/office/drawing/2014/main" id="{9692B0C4-4D78-3CB2-FD48-EC8E834D7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1103" y="3263510"/>
              <a:ext cx="616527" cy="616527"/>
            </a:xfrm>
            <a:prstGeom prst="rect">
              <a:avLst/>
            </a:prstGeom>
          </p:spPr>
        </p:pic>
        <p:pic>
          <p:nvPicPr>
            <p:cNvPr id="43" name="Graphique 42" descr="Utilisateur avec un remplissage uni">
              <a:extLst>
                <a:ext uri="{FF2B5EF4-FFF2-40B4-BE49-F238E27FC236}">
                  <a16:creationId xmlns:a16="http://schemas.microsoft.com/office/drawing/2014/main" id="{D0319FA6-3346-841F-1290-A22CEDD02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40336" y="3009824"/>
              <a:ext cx="616527" cy="616527"/>
            </a:xfrm>
            <a:prstGeom prst="rect">
              <a:avLst/>
            </a:prstGeom>
          </p:spPr>
        </p:pic>
        <p:pic>
          <p:nvPicPr>
            <p:cNvPr id="44" name="Graphique 43" descr="Utilisateur avec un remplissage uni">
              <a:extLst>
                <a:ext uri="{FF2B5EF4-FFF2-40B4-BE49-F238E27FC236}">
                  <a16:creationId xmlns:a16="http://schemas.microsoft.com/office/drawing/2014/main" id="{E29A8613-1BC4-8E25-7ACB-556EF2391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48671" y="3431596"/>
              <a:ext cx="616527" cy="616527"/>
            </a:xfrm>
            <a:prstGeom prst="rect">
              <a:avLst/>
            </a:prstGeom>
          </p:spPr>
        </p:pic>
        <p:pic>
          <p:nvPicPr>
            <p:cNvPr id="45" name="Graphique 44" descr="Utilisateur avec un remplissage uni">
              <a:extLst>
                <a:ext uri="{FF2B5EF4-FFF2-40B4-BE49-F238E27FC236}">
                  <a16:creationId xmlns:a16="http://schemas.microsoft.com/office/drawing/2014/main" id="{DAC8D8BA-4D26-6796-B8E8-6E5AA7780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4572" y="3141519"/>
              <a:ext cx="616527" cy="616527"/>
            </a:xfrm>
            <a:prstGeom prst="rect">
              <a:avLst/>
            </a:prstGeom>
          </p:spPr>
        </p:pic>
        <p:pic>
          <p:nvPicPr>
            <p:cNvPr id="46" name="Graphique 45" descr="Utilisateur avec un remplissage uni">
              <a:extLst>
                <a:ext uri="{FF2B5EF4-FFF2-40B4-BE49-F238E27FC236}">
                  <a16:creationId xmlns:a16="http://schemas.microsoft.com/office/drawing/2014/main" id="{5CD6F2CE-A3AC-9B3D-EA31-B143FB839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0038" y="2804051"/>
              <a:ext cx="616527" cy="616527"/>
            </a:xfrm>
            <a:prstGeom prst="rect">
              <a:avLst/>
            </a:prstGeom>
          </p:spPr>
        </p:pic>
        <p:pic>
          <p:nvPicPr>
            <p:cNvPr id="47" name="Graphique 46" descr="Utilisateur avec un remplissage uni">
              <a:extLst>
                <a:ext uri="{FF2B5EF4-FFF2-40B4-BE49-F238E27FC236}">
                  <a16:creationId xmlns:a16="http://schemas.microsoft.com/office/drawing/2014/main" id="{DF366463-171F-BA45-33C8-8317B16D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62728" y="3671843"/>
              <a:ext cx="616527" cy="616527"/>
            </a:xfrm>
            <a:prstGeom prst="rect">
              <a:avLst/>
            </a:prstGeom>
          </p:spPr>
        </p:pic>
        <p:pic>
          <p:nvPicPr>
            <p:cNvPr id="48" name="Graphique 47" descr="Utilisateur avec un remplissage uni">
              <a:extLst>
                <a:ext uri="{FF2B5EF4-FFF2-40B4-BE49-F238E27FC236}">
                  <a16:creationId xmlns:a16="http://schemas.microsoft.com/office/drawing/2014/main" id="{7519E07E-BE19-75EA-666F-1B9B7217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0512" y="3796340"/>
              <a:ext cx="616527" cy="616527"/>
            </a:xfrm>
            <a:prstGeom prst="rect">
              <a:avLst/>
            </a:prstGeom>
          </p:spPr>
        </p:pic>
        <p:pic>
          <p:nvPicPr>
            <p:cNvPr id="49" name="Graphique 48" descr="Utilisateur avec un remplissage uni">
              <a:extLst>
                <a:ext uri="{FF2B5EF4-FFF2-40B4-BE49-F238E27FC236}">
                  <a16:creationId xmlns:a16="http://schemas.microsoft.com/office/drawing/2014/main" id="{FC7285C8-197C-24BC-C6F4-E874D00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0132" y="2590725"/>
              <a:ext cx="616527" cy="616527"/>
            </a:xfrm>
            <a:prstGeom prst="rect">
              <a:avLst/>
            </a:prstGeom>
          </p:spPr>
        </p:pic>
        <p:pic>
          <p:nvPicPr>
            <p:cNvPr id="50" name="Graphique 49" descr="Utilisateur avec un remplissage uni">
              <a:extLst>
                <a:ext uri="{FF2B5EF4-FFF2-40B4-BE49-F238E27FC236}">
                  <a16:creationId xmlns:a16="http://schemas.microsoft.com/office/drawing/2014/main" id="{C8F06585-91B7-99A7-B05C-466F20B6B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5271" y="2737581"/>
              <a:ext cx="616527" cy="616527"/>
            </a:xfrm>
            <a:prstGeom prst="rect">
              <a:avLst/>
            </a:prstGeom>
          </p:spPr>
        </p:pic>
        <p:pic>
          <p:nvPicPr>
            <p:cNvPr id="51" name="Graphique 50" descr="Utilisateur avec un remplissage uni">
              <a:extLst>
                <a:ext uri="{FF2B5EF4-FFF2-40B4-BE49-F238E27FC236}">
                  <a16:creationId xmlns:a16="http://schemas.microsoft.com/office/drawing/2014/main" id="{9256685D-1878-6019-2815-B28FC9685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6648" y="3719790"/>
              <a:ext cx="616527" cy="616527"/>
            </a:xfrm>
            <a:prstGeom prst="rect">
              <a:avLst/>
            </a:prstGeom>
          </p:spPr>
        </p:pic>
        <p:pic>
          <p:nvPicPr>
            <p:cNvPr id="52" name="Graphique 51" descr="Utilisateur avec un remplissage uni">
              <a:extLst>
                <a:ext uri="{FF2B5EF4-FFF2-40B4-BE49-F238E27FC236}">
                  <a16:creationId xmlns:a16="http://schemas.microsoft.com/office/drawing/2014/main" id="{673CD419-CA18-86AF-6B4C-943DD9A2A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4984" y="3040377"/>
              <a:ext cx="616527" cy="616527"/>
            </a:xfrm>
            <a:prstGeom prst="rect">
              <a:avLst/>
            </a:prstGeom>
          </p:spPr>
        </p:pic>
        <p:pic>
          <p:nvPicPr>
            <p:cNvPr id="53" name="Graphique 52" descr="Utilisateur avec un remplissage uni">
              <a:extLst>
                <a:ext uri="{FF2B5EF4-FFF2-40B4-BE49-F238E27FC236}">
                  <a16:creationId xmlns:a16="http://schemas.microsoft.com/office/drawing/2014/main" id="{48D75F73-1C24-4A55-EA9B-B4AB66D5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2560" y="2855150"/>
              <a:ext cx="616527" cy="616527"/>
            </a:xfrm>
            <a:prstGeom prst="rect">
              <a:avLst/>
            </a:prstGeom>
          </p:spPr>
        </p:pic>
        <p:pic>
          <p:nvPicPr>
            <p:cNvPr id="54" name="Graphique 53" descr="Utilisateur avec un remplissage uni">
              <a:extLst>
                <a:ext uri="{FF2B5EF4-FFF2-40B4-BE49-F238E27FC236}">
                  <a16:creationId xmlns:a16="http://schemas.microsoft.com/office/drawing/2014/main" id="{42DAEAB3-A00E-A49A-E033-C415972A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16157" y="3538918"/>
              <a:ext cx="616527" cy="616527"/>
            </a:xfrm>
            <a:prstGeom prst="rect">
              <a:avLst/>
            </a:prstGeom>
          </p:spPr>
        </p:pic>
        <p:pic>
          <p:nvPicPr>
            <p:cNvPr id="55" name="Graphique 54" descr="Utilisateur avec un remplissage uni">
              <a:extLst>
                <a:ext uri="{FF2B5EF4-FFF2-40B4-BE49-F238E27FC236}">
                  <a16:creationId xmlns:a16="http://schemas.microsoft.com/office/drawing/2014/main" id="{6791E446-A14F-E7BC-E2CD-34CE6C08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4572" y="3141519"/>
              <a:ext cx="616527" cy="616527"/>
            </a:xfrm>
            <a:prstGeom prst="rect">
              <a:avLst/>
            </a:prstGeom>
          </p:spPr>
        </p:pic>
        <p:pic>
          <p:nvPicPr>
            <p:cNvPr id="56" name="Graphique 55" descr="Utilisateur avec un remplissage uni">
              <a:extLst>
                <a:ext uri="{FF2B5EF4-FFF2-40B4-BE49-F238E27FC236}">
                  <a16:creationId xmlns:a16="http://schemas.microsoft.com/office/drawing/2014/main" id="{640EADC1-3242-A1B1-0EE7-7F039872A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0840" y="3773947"/>
              <a:ext cx="616527" cy="616527"/>
            </a:xfrm>
            <a:prstGeom prst="rect">
              <a:avLst/>
            </a:prstGeom>
          </p:spPr>
        </p:pic>
        <p:pic>
          <p:nvPicPr>
            <p:cNvPr id="57" name="Graphique 56" descr="Utilisateur avec un remplissage uni">
              <a:extLst>
                <a:ext uri="{FF2B5EF4-FFF2-40B4-BE49-F238E27FC236}">
                  <a16:creationId xmlns:a16="http://schemas.microsoft.com/office/drawing/2014/main" id="{F650CDF0-3D49-D403-8B78-5C1C912BF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4125" y="3138607"/>
              <a:ext cx="616527" cy="616527"/>
            </a:xfrm>
            <a:prstGeom prst="rect">
              <a:avLst/>
            </a:prstGeom>
          </p:spPr>
        </p:pic>
        <p:pic>
          <p:nvPicPr>
            <p:cNvPr id="58" name="Graphique 57" descr="Utilisateur avec un remplissage uni">
              <a:extLst>
                <a:ext uri="{FF2B5EF4-FFF2-40B4-BE49-F238E27FC236}">
                  <a16:creationId xmlns:a16="http://schemas.microsoft.com/office/drawing/2014/main" id="{2058A718-8BD7-D3D1-2B79-4A37E4148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7923" y="3691006"/>
              <a:ext cx="616527" cy="616527"/>
            </a:xfrm>
            <a:prstGeom prst="rect">
              <a:avLst/>
            </a:prstGeom>
          </p:spPr>
        </p:pic>
        <p:pic>
          <p:nvPicPr>
            <p:cNvPr id="59" name="Graphique 58" descr="Utilisateur avec un remplissage uni">
              <a:extLst>
                <a:ext uri="{FF2B5EF4-FFF2-40B4-BE49-F238E27FC236}">
                  <a16:creationId xmlns:a16="http://schemas.microsoft.com/office/drawing/2014/main" id="{3448DE34-7713-CA0D-946E-FAADDACA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7475" y="2665465"/>
              <a:ext cx="616527" cy="616527"/>
            </a:xfrm>
            <a:prstGeom prst="rect">
              <a:avLst/>
            </a:prstGeom>
          </p:spPr>
        </p:pic>
        <p:pic>
          <p:nvPicPr>
            <p:cNvPr id="60" name="Graphique 59" descr="Utilisateur avec un remplissage uni">
              <a:extLst>
                <a:ext uri="{FF2B5EF4-FFF2-40B4-BE49-F238E27FC236}">
                  <a16:creationId xmlns:a16="http://schemas.microsoft.com/office/drawing/2014/main" id="{7E53B495-F066-7055-A154-4907C82A2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1538" y="3645189"/>
              <a:ext cx="616527" cy="616527"/>
            </a:xfrm>
            <a:prstGeom prst="rect">
              <a:avLst/>
            </a:prstGeom>
          </p:spPr>
        </p:pic>
      </p:grpSp>
      <p:sp>
        <p:nvSpPr>
          <p:cNvPr id="62" name="Content Placeholder 5">
            <a:extLst>
              <a:ext uri="{FF2B5EF4-FFF2-40B4-BE49-F238E27FC236}">
                <a16:creationId xmlns:a16="http://schemas.microsoft.com/office/drawing/2014/main" id="{B3E90C2E-6C17-18D6-775D-D1E76C004C2A}"/>
              </a:ext>
            </a:extLst>
          </p:cNvPr>
          <p:cNvSpPr txBox="1">
            <a:spLocks/>
          </p:cNvSpPr>
          <p:nvPr/>
        </p:nvSpPr>
        <p:spPr>
          <a:xfrm>
            <a:off x="838200" y="3075912"/>
            <a:ext cx="10397648" cy="747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Esteban" panose="020B0604020202020204" charset="0"/>
              </a:rPr>
              <a:t>Are you </a:t>
            </a:r>
            <a:r>
              <a:rPr lang="en-US" dirty="0" err="1">
                <a:latin typeface="Esteban" panose="020B0604020202020204" charset="0"/>
              </a:rPr>
              <a:t>favourable</a:t>
            </a:r>
            <a:r>
              <a:rPr lang="en-US" dirty="0">
                <a:latin typeface="Esteban" panose="020B0604020202020204" charset="0"/>
              </a:rPr>
              <a:t> to hiring quotas?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Esteban" panose="020B0604020202020204" charset="0"/>
              </a:rPr>
              <a:t>(i.e. having a minimum percentage of workers with specific sociodemographic characteristics)</a:t>
            </a:r>
            <a:endParaRPr lang="en-US" dirty="0">
              <a:latin typeface="Esteban" panose="020B0604020202020204" charset="0"/>
            </a:endParaRPr>
          </a:p>
        </p:txBody>
      </p:sp>
      <p:sp>
        <p:nvSpPr>
          <p:cNvPr id="63" name="Content Placeholder 5">
            <a:extLst>
              <a:ext uri="{FF2B5EF4-FFF2-40B4-BE49-F238E27FC236}">
                <a16:creationId xmlns:a16="http://schemas.microsoft.com/office/drawing/2014/main" id="{4C40152C-4005-04FD-920F-65A652255476}"/>
              </a:ext>
            </a:extLst>
          </p:cNvPr>
          <p:cNvSpPr txBox="1">
            <a:spLocks/>
          </p:cNvSpPr>
          <p:nvPr/>
        </p:nvSpPr>
        <p:spPr>
          <a:xfrm>
            <a:off x="425608" y="4561968"/>
            <a:ext cx="1808018" cy="47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Esteban" panose="020B0604020202020204" charset="0"/>
              </a:rPr>
              <a:t>Disagree</a:t>
            </a:r>
          </a:p>
        </p:txBody>
      </p:sp>
      <p:sp>
        <p:nvSpPr>
          <p:cNvPr id="64" name="Content Placeholder 5">
            <a:extLst>
              <a:ext uri="{FF2B5EF4-FFF2-40B4-BE49-F238E27FC236}">
                <a16:creationId xmlns:a16="http://schemas.microsoft.com/office/drawing/2014/main" id="{3E61AA72-60CF-05C0-7F60-0E9301283814}"/>
              </a:ext>
            </a:extLst>
          </p:cNvPr>
          <p:cNvSpPr txBox="1">
            <a:spLocks/>
          </p:cNvSpPr>
          <p:nvPr/>
        </p:nvSpPr>
        <p:spPr>
          <a:xfrm>
            <a:off x="10391496" y="4591076"/>
            <a:ext cx="1311618" cy="47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Esteban" panose="020B0604020202020204" charset="0"/>
              </a:rPr>
              <a:t>Agree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C5E78BB-AAFE-CF10-E091-89246162BC7A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8316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1BCA1-A341-E5F4-A3A1-8DEA30BCD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5E7CBDB-02FA-CE30-60BF-74DB4B32AB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D52307-E42E-D64A-DC11-0EEE56E1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21</a:t>
            </a:fld>
            <a:endParaRPr lang="fr-FR"/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2883F2F4-152F-493A-20C7-E966AF29C7FE}"/>
              </a:ext>
            </a:extLst>
          </p:cNvPr>
          <p:cNvGrpSpPr/>
          <p:nvPr/>
        </p:nvGrpSpPr>
        <p:grpSpPr>
          <a:xfrm>
            <a:off x="2086125" y="1110913"/>
            <a:ext cx="8431784" cy="1822142"/>
            <a:chOff x="1497307" y="2590725"/>
            <a:chExt cx="8431784" cy="1822142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13FCEEBE-C93B-9A68-5744-2EBB0C4B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497307" y="3560617"/>
              <a:ext cx="8431784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que 17" descr="Utilisateur avec un remplissage uni">
              <a:extLst>
                <a:ext uri="{FF2B5EF4-FFF2-40B4-BE49-F238E27FC236}">
                  <a16:creationId xmlns:a16="http://schemas.microsoft.com/office/drawing/2014/main" id="{73ED121A-05C6-017B-9EF4-997209FDA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54354" y="3028662"/>
              <a:ext cx="616527" cy="616527"/>
            </a:xfrm>
            <a:prstGeom prst="rect">
              <a:avLst/>
            </a:prstGeom>
          </p:spPr>
        </p:pic>
        <p:pic>
          <p:nvPicPr>
            <p:cNvPr id="19" name="Graphique 18" descr="Utilisateur avec un remplissage uni">
              <a:extLst>
                <a:ext uri="{FF2B5EF4-FFF2-40B4-BE49-F238E27FC236}">
                  <a16:creationId xmlns:a16="http://schemas.microsoft.com/office/drawing/2014/main" id="{2BDDB6CE-0D19-7CF3-44FD-86AEC838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76945" y="3297383"/>
              <a:ext cx="616527" cy="616527"/>
            </a:xfrm>
            <a:prstGeom prst="rect">
              <a:avLst/>
            </a:prstGeom>
          </p:spPr>
        </p:pic>
        <p:pic>
          <p:nvPicPr>
            <p:cNvPr id="20" name="Graphique 19" descr="Utilisateur avec un remplissage uni">
              <a:extLst>
                <a:ext uri="{FF2B5EF4-FFF2-40B4-BE49-F238E27FC236}">
                  <a16:creationId xmlns:a16="http://schemas.microsoft.com/office/drawing/2014/main" id="{09A4090F-6AD5-CDE8-662F-F4E8BE0D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08" y="3406991"/>
              <a:ext cx="616527" cy="616527"/>
            </a:xfrm>
            <a:prstGeom prst="rect">
              <a:avLst/>
            </a:prstGeom>
          </p:spPr>
        </p:pic>
        <p:pic>
          <p:nvPicPr>
            <p:cNvPr id="21" name="Graphique 20" descr="Utilisateur avec un remplissage uni">
              <a:extLst>
                <a:ext uri="{FF2B5EF4-FFF2-40B4-BE49-F238E27FC236}">
                  <a16:creationId xmlns:a16="http://schemas.microsoft.com/office/drawing/2014/main" id="{1B4E29A9-7260-4285-55BB-B638D54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4341" y="3098727"/>
              <a:ext cx="616527" cy="616527"/>
            </a:xfrm>
            <a:prstGeom prst="rect">
              <a:avLst/>
            </a:prstGeom>
          </p:spPr>
        </p:pic>
        <p:pic>
          <p:nvPicPr>
            <p:cNvPr id="22" name="Graphique 21" descr="Utilisateur avec un remplissage uni">
              <a:extLst>
                <a:ext uri="{FF2B5EF4-FFF2-40B4-BE49-F238E27FC236}">
                  <a16:creationId xmlns:a16="http://schemas.microsoft.com/office/drawing/2014/main" id="{6A76CB1E-8431-4295-33C9-201E7B341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0871" y="3429000"/>
              <a:ext cx="616527" cy="616527"/>
            </a:xfrm>
            <a:prstGeom prst="rect">
              <a:avLst/>
            </a:prstGeom>
          </p:spPr>
        </p:pic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F961AE97-3555-141C-28C7-66C51F7B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8158" y="3055316"/>
              <a:ext cx="616527" cy="616527"/>
            </a:xfrm>
            <a:prstGeom prst="rect">
              <a:avLst/>
            </a:prstGeom>
          </p:spPr>
        </p:pic>
        <p:pic>
          <p:nvPicPr>
            <p:cNvPr id="24" name="Graphique 23" descr="Utilisateur avec un remplissage uni">
              <a:extLst>
                <a:ext uri="{FF2B5EF4-FFF2-40B4-BE49-F238E27FC236}">
                  <a16:creationId xmlns:a16="http://schemas.microsoft.com/office/drawing/2014/main" id="{11A56FEA-2C1C-451F-EA3F-42FF49039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43316" y="3429000"/>
              <a:ext cx="616527" cy="616527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BDDDA8C0-9C72-D81D-00F4-549FE8325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41657" y="3352187"/>
              <a:ext cx="616527" cy="616527"/>
            </a:xfrm>
            <a:prstGeom prst="rect">
              <a:avLst/>
            </a:prstGeom>
          </p:spPr>
        </p:pic>
        <p:pic>
          <p:nvPicPr>
            <p:cNvPr id="26" name="Graphique 25" descr="Utilisateur avec un remplissage uni">
              <a:extLst>
                <a:ext uri="{FF2B5EF4-FFF2-40B4-BE49-F238E27FC236}">
                  <a16:creationId xmlns:a16="http://schemas.microsoft.com/office/drawing/2014/main" id="{DD7B0FD8-E6D3-EC9C-4522-1EB429C68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5860" y="3098726"/>
              <a:ext cx="616527" cy="616527"/>
            </a:xfrm>
            <a:prstGeom prst="rect">
              <a:avLst/>
            </a:prstGeom>
          </p:spPr>
        </p:pic>
        <p:pic>
          <p:nvPicPr>
            <p:cNvPr id="27" name="Graphique 26" descr="Utilisateur avec un remplissage uni">
              <a:extLst>
                <a:ext uri="{FF2B5EF4-FFF2-40B4-BE49-F238E27FC236}">
                  <a16:creationId xmlns:a16="http://schemas.microsoft.com/office/drawing/2014/main" id="{32BD8F62-1D1A-1C58-1425-CC5066B6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781" y="2949557"/>
              <a:ext cx="616527" cy="616527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A844EB6-2295-9055-7825-2C35C5E3A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7490" y="3428926"/>
              <a:ext cx="616527" cy="616527"/>
            </a:xfrm>
            <a:prstGeom prst="rect">
              <a:avLst/>
            </a:prstGeom>
          </p:spPr>
        </p:pic>
        <p:pic>
          <p:nvPicPr>
            <p:cNvPr id="29" name="Graphique 28" descr="Utilisateur avec un remplissage uni">
              <a:extLst>
                <a:ext uri="{FF2B5EF4-FFF2-40B4-BE49-F238E27FC236}">
                  <a16:creationId xmlns:a16="http://schemas.microsoft.com/office/drawing/2014/main" id="{919289B8-4E88-F7C9-34C7-6F25DCAF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5753" y="2843340"/>
              <a:ext cx="616527" cy="616527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721909FD-FC88-125B-4BD0-03BCD6017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781" y="3459867"/>
              <a:ext cx="616527" cy="616527"/>
            </a:xfrm>
            <a:prstGeom prst="rect">
              <a:avLst/>
            </a:prstGeom>
          </p:spPr>
        </p:pic>
        <p:pic>
          <p:nvPicPr>
            <p:cNvPr id="31" name="Graphique 30" descr="Utilisateur avec un remplissage uni">
              <a:extLst>
                <a:ext uri="{FF2B5EF4-FFF2-40B4-BE49-F238E27FC236}">
                  <a16:creationId xmlns:a16="http://schemas.microsoft.com/office/drawing/2014/main" id="{AB7D895B-57B3-7C7F-C433-16CBC1EAA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39126" y="3043923"/>
              <a:ext cx="616527" cy="616527"/>
            </a:xfrm>
            <a:prstGeom prst="rect">
              <a:avLst/>
            </a:prstGeom>
          </p:spPr>
        </p:pic>
        <p:pic>
          <p:nvPicPr>
            <p:cNvPr id="32" name="Graphique 31" descr="Utilisateur avec un remplissage uni">
              <a:extLst>
                <a:ext uri="{FF2B5EF4-FFF2-40B4-BE49-F238E27FC236}">
                  <a16:creationId xmlns:a16="http://schemas.microsoft.com/office/drawing/2014/main" id="{F3D2CB85-E95B-0EF2-49C0-B0F85F3E7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24461" y="3007589"/>
              <a:ext cx="616527" cy="616527"/>
            </a:xfrm>
            <a:prstGeom prst="rect">
              <a:avLst/>
            </a:prstGeom>
          </p:spPr>
        </p:pic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1D3A0DDE-4580-246B-E6D6-A89F1C64D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83802" y="3371277"/>
              <a:ext cx="616527" cy="616527"/>
            </a:xfrm>
            <a:prstGeom prst="rect">
              <a:avLst/>
            </a:prstGeom>
          </p:spPr>
        </p:pic>
        <p:pic>
          <p:nvPicPr>
            <p:cNvPr id="34" name="Graphique 33" descr="Utilisateur avec un remplissage uni">
              <a:extLst>
                <a:ext uri="{FF2B5EF4-FFF2-40B4-BE49-F238E27FC236}">
                  <a16:creationId xmlns:a16="http://schemas.microsoft.com/office/drawing/2014/main" id="{B33A89D8-2FEF-D1FD-CC38-87C7B750C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40240" y="2989119"/>
              <a:ext cx="616527" cy="616527"/>
            </a:xfrm>
            <a:prstGeom prst="rect">
              <a:avLst/>
            </a:prstGeom>
          </p:spPr>
        </p:pic>
        <p:pic>
          <p:nvPicPr>
            <p:cNvPr id="35" name="Graphique 34" descr="Utilisateur avec un remplissage uni">
              <a:extLst>
                <a:ext uri="{FF2B5EF4-FFF2-40B4-BE49-F238E27FC236}">
                  <a16:creationId xmlns:a16="http://schemas.microsoft.com/office/drawing/2014/main" id="{96D59C88-7985-BC68-920B-846E569F3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60879" y="3448788"/>
              <a:ext cx="616527" cy="616527"/>
            </a:xfrm>
            <a:prstGeom prst="rect">
              <a:avLst/>
            </a:prstGeom>
          </p:spPr>
        </p:pic>
        <p:pic>
          <p:nvPicPr>
            <p:cNvPr id="36" name="Graphique 35" descr="Utilisateur avec un remplissage uni">
              <a:extLst>
                <a:ext uri="{FF2B5EF4-FFF2-40B4-BE49-F238E27FC236}">
                  <a16:creationId xmlns:a16="http://schemas.microsoft.com/office/drawing/2014/main" id="{897C05C3-0D1B-A53F-2A5C-B836480FB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0994" y="3470024"/>
              <a:ext cx="616527" cy="616527"/>
            </a:xfrm>
            <a:prstGeom prst="rect">
              <a:avLst/>
            </a:prstGeom>
          </p:spPr>
        </p:pic>
        <p:pic>
          <p:nvPicPr>
            <p:cNvPr id="37" name="Graphique 36" descr="Utilisateur avec un remplissage uni">
              <a:extLst>
                <a:ext uri="{FF2B5EF4-FFF2-40B4-BE49-F238E27FC236}">
                  <a16:creationId xmlns:a16="http://schemas.microsoft.com/office/drawing/2014/main" id="{232EEFDC-ED18-B619-7B12-EAF2E25B6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5837" y="2942322"/>
              <a:ext cx="616527" cy="616527"/>
            </a:xfrm>
            <a:prstGeom prst="rect">
              <a:avLst/>
            </a:prstGeom>
          </p:spPr>
        </p:pic>
        <p:pic>
          <p:nvPicPr>
            <p:cNvPr id="38" name="Graphique 37" descr="Utilisateur avec un remplissage uni">
              <a:extLst>
                <a:ext uri="{FF2B5EF4-FFF2-40B4-BE49-F238E27FC236}">
                  <a16:creationId xmlns:a16="http://schemas.microsoft.com/office/drawing/2014/main" id="{5F8F06D1-D7CE-11B4-329E-B6A5CAE2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27369" y="3201860"/>
              <a:ext cx="616527" cy="616527"/>
            </a:xfrm>
            <a:prstGeom prst="rect">
              <a:avLst/>
            </a:prstGeom>
          </p:spPr>
        </p:pic>
        <p:pic>
          <p:nvPicPr>
            <p:cNvPr id="39" name="Graphique 38" descr="Utilisateur avec un remplissage uni">
              <a:extLst>
                <a:ext uri="{FF2B5EF4-FFF2-40B4-BE49-F238E27FC236}">
                  <a16:creationId xmlns:a16="http://schemas.microsoft.com/office/drawing/2014/main" id="{DCDCB2EA-414E-EAA8-A378-79D5B585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13645" y="3588751"/>
              <a:ext cx="616527" cy="616527"/>
            </a:xfrm>
            <a:prstGeom prst="rect">
              <a:avLst/>
            </a:prstGeom>
          </p:spPr>
        </p:pic>
        <p:pic>
          <p:nvPicPr>
            <p:cNvPr id="40" name="Graphique 39" descr="Utilisateur avec un remplissage uni">
              <a:extLst>
                <a:ext uri="{FF2B5EF4-FFF2-40B4-BE49-F238E27FC236}">
                  <a16:creationId xmlns:a16="http://schemas.microsoft.com/office/drawing/2014/main" id="{A0CC3B85-7121-C2F6-D8A5-1C22564DC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21117" y="3061164"/>
              <a:ext cx="616527" cy="616527"/>
            </a:xfrm>
            <a:prstGeom prst="rect">
              <a:avLst/>
            </a:prstGeom>
          </p:spPr>
        </p:pic>
        <p:pic>
          <p:nvPicPr>
            <p:cNvPr id="41" name="Graphique 40" descr="Utilisateur avec un remplissage uni">
              <a:extLst>
                <a:ext uri="{FF2B5EF4-FFF2-40B4-BE49-F238E27FC236}">
                  <a16:creationId xmlns:a16="http://schemas.microsoft.com/office/drawing/2014/main" id="{279E1565-A7F9-2567-50E5-689415F3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45079" y="3348641"/>
              <a:ext cx="616527" cy="616527"/>
            </a:xfrm>
            <a:prstGeom prst="rect">
              <a:avLst/>
            </a:prstGeom>
          </p:spPr>
        </p:pic>
        <p:pic>
          <p:nvPicPr>
            <p:cNvPr id="42" name="Graphique 41" descr="Utilisateur avec un remplissage uni">
              <a:extLst>
                <a:ext uri="{FF2B5EF4-FFF2-40B4-BE49-F238E27FC236}">
                  <a16:creationId xmlns:a16="http://schemas.microsoft.com/office/drawing/2014/main" id="{C35A75C6-B000-6FBE-3415-9161BFC5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1103" y="3263510"/>
              <a:ext cx="616527" cy="616527"/>
            </a:xfrm>
            <a:prstGeom prst="rect">
              <a:avLst/>
            </a:prstGeom>
          </p:spPr>
        </p:pic>
        <p:pic>
          <p:nvPicPr>
            <p:cNvPr id="43" name="Graphique 42" descr="Utilisateur avec un remplissage uni">
              <a:extLst>
                <a:ext uri="{FF2B5EF4-FFF2-40B4-BE49-F238E27FC236}">
                  <a16:creationId xmlns:a16="http://schemas.microsoft.com/office/drawing/2014/main" id="{FC4A93B9-D9A4-90F1-9A40-1D9313841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40336" y="3009824"/>
              <a:ext cx="616527" cy="616527"/>
            </a:xfrm>
            <a:prstGeom prst="rect">
              <a:avLst/>
            </a:prstGeom>
          </p:spPr>
        </p:pic>
        <p:pic>
          <p:nvPicPr>
            <p:cNvPr id="44" name="Graphique 43" descr="Utilisateur avec un remplissage uni">
              <a:extLst>
                <a:ext uri="{FF2B5EF4-FFF2-40B4-BE49-F238E27FC236}">
                  <a16:creationId xmlns:a16="http://schemas.microsoft.com/office/drawing/2014/main" id="{AA3001B3-D8F9-A25A-0A47-44F79E998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48671" y="3431596"/>
              <a:ext cx="616527" cy="616527"/>
            </a:xfrm>
            <a:prstGeom prst="rect">
              <a:avLst/>
            </a:prstGeom>
          </p:spPr>
        </p:pic>
        <p:pic>
          <p:nvPicPr>
            <p:cNvPr id="45" name="Graphique 44" descr="Utilisateur avec un remplissage uni">
              <a:extLst>
                <a:ext uri="{FF2B5EF4-FFF2-40B4-BE49-F238E27FC236}">
                  <a16:creationId xmlns:a16="http://schemas.microsoft.com/office/drawing/2014/main" id="{31C8D1E2-12CF-F2A1-BBEB-C571FF490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4572" y="3141519"/>
              <a:ext cx="616527" cy="616527"/>
            </a:xfrm>
            <a:prstGeom prst="rect">
              <a:avLst/>
            </a:prstGeom>
          </p:spPr>
        </p:pic>
        <p:pic>
          <p:nvPicPr>
            <p:cNvPr id="46" name="Graphique 45" descr="Utilisateur avec un remplissage uni">
              <a:extLst>
                <a:ext uri="{FF2B5EF4-FFF2-40B4-BE49-F238E27FC236}">
                  <a16:creationId xmlns:a16="http://schemas.microsoft.com/office/drawing/2014/main" id="{C05BDE91-F00B-C086-6129-1F39AC42C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0038" y="2804051"/>
              <a:ext cx="616527" cy="616527"/>
            </a:xfrm>
            <a:prstGeom prst="rect">
              <a:avLst/>
            </a:prstGeom>
          </p:spPr>
        </p:pic>
        <p:pic>
          <p:nvPicPr>
            <p:cNvPr id="47" name="Graphique 46" descr="Utilisateur avec un remplissage uni">
              <a:extLst>
                <a:ext uri="{FF2B5EF4-FFF2-40B4-BE49-F238E27FC236}">
                  <a16:creationId xmlns:a16="http://schemas.microsoft.com/office/drawing/2014/main" id="{874F8093-0513-06F2-4807-81812A3BB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62728" y="3671843"/>
              <a:ext cx="616527" cy="616527"/>
            </a:xfrm>
            <a:prstGeom prst="rect">
              <a:avLst/>
            </a:prstGeom>
          </p:spPr>
        </p:pic>
        <p:pic>
          <p:nvPicPr>
            <p:cNvPr id="48" name="Graphique 47" descr="Utilisateur avec un remplissage uni">
              <a:extLst>
                <a:ext uri="{FF2B5EF4-FFF2-40B4-BE49-F238E27FC236}">
                  <a16:creationId xmlns:a16="http://schemas.microsoft.com/office/drawing/2014/main" id="{4D2F717C-CF63-FABB-E13C-F916A5137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0512" y="3796340"/>
              <a:ext cx="616527" cy="616527"/>
            </a:xfrm>
            <a:prstGeom prst="rect">
              <a:avLst/>
            </a:prstGeom>
          </p:spPr>
        </p:pic>
        <p:pic>
          <p:nvPicPr>
            <p:cNvPr id="49" name="Graphique 48" descr="Utilisateur avec un remplissage uni">
              <a:extLst>
                <a:ext uri="{FF2B5EF4-FFF2-40B4-BE49-F238E27FC236}">
                  <a16:creationId xmlns:a16="http://schemas.microsoft.com/office/drawing/2014/main" id="{D57967C7-8B1B-1B4D-86D5-B17B28D0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0132" y="2590725"/>
              <a:ext cx="616527" cy="616527"/>
            </a:xfrm>
            <a:prstGeom prst="rect">
              <a:avLst/>
            </a:prstGeom>
          </p:spPr>
        </p:pic>
        <p:pic>
          <p:nvPicPr>
            <p:cNvPr id="50" name="Graphique 49" descr="Utilisateur avec un remplissage uni">
              <a:extLst>
                <a:ext uri="{FF2B5EF4-FFF2-40B4-BE49-F238E27FC236}">
                  <a16:creationId xmlns:a16="http://schemas.microsoft.com/office/drawing/2014/main" id="{556561F7-277E-B609-29F8-517BE4F6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5271" y="2737581"/>
              <a:ext cx="616527" cy="616527"/>
            </a:xfrm>
            <a:prstGeom prst="rect">
              <a:avLst/>
            </a:prstGeom>
          </p:spPr>
        </p:pic>
        <p:pic>
          <p:nvPicPr>
            <p:cNvPr id="51" name="Graphique 50" descr="Utilisateur avec un remplissage uni">
              <a:extLst>
                <a:ext uri="{FF2B5EF4-FFF2-40B4-BE49-F238E27FC236}">
                  <a16:creationId xmlns:a16="http://schemas.microsoft.com/office/drawing/2014/main" id="{8A20DB37-E219-50FC-7A1D-516C2362D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6648" y="3719790"/>
              <a:ext cx="616527" cy="616527"/>
            </a:xfrm>
            <a:prstGeom prst="rect">
              <a:avLst/>
            </a:prstGeom>
          </p:spPr>
        </p:pic>
        <p:pic>
          <p:nvPicPr>
            <p:cNvPr id="52" name="Graphique 51" descr="Utilisateur avec un remplissage uni">
              <a:extLst>
                <a:ext uri="{FF2B5EF4-FFF2-40B4-BE49-F238E27FC236}">
                  <a16:creationId xmlns:a16="http://schemas.microsoft.com/office/drawing/2014/main" id="{4703E365-BFF2-D701-559F-7C5F0DF4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4984" y="3040377"/>
              <a:ext cx="616527" cy="616527"/>
            </a:xfrm>
            <a:prstGeom prst="rect">
              <a:avLst/>
            </a:prstGeom>
          </p:spPr>
        </p:pic>
        <p:pic>
          <p:nvPicPr>
            <p:cNvPr id="53" name="Graphique 52" descr="Utilisateur avec un remplissage uni">
              <a:extLst>
                <a:ext uri="{FF2B5EF4-FFF2-40B4-BE49-F238E27FC236}">
                  <a16:creationId xmlns:a16="http://schemas.microsoft.com/office/drawing/2014/main" id="{83AB4979-8C0F-1D04-608E-0BC3CBF1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2560" y="2855150"/>
              <a:ext cx="616527" cy="616527"/>
            </a:xfrm>
            <a:prstGeom prst="rect">
              <a:avLst/>
            </a:prstGeom>
          </p:spPr>
        </p:pic>
        <p:pic>
          <p:nvPicPr>
            <p:cNvPr id="54" name="Graphique 53" descr="Utilisateur avec un remplissage uni">
              <a:extLst>
                <a:ext uri="{FF2B5EF4-FFF2-40B4-BE49-F238E27FC236}">
                  <a16:creationId xmlns:a16="http://schemas.microsoft.com/office/drawing/2014/main" id="{1EE485EA-2B9B-6280-38B1-90604EB2B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16157" y="3538918"/>
              <a:ext cx="616527" cy="616527"/>
            </a:xfrm>
            <a:prstGeom prst="rect">
              <a:avLst/>
            </a:prstGeom>
          </p:spPr>
        </p:pic>
        <p:pic>
          <p:nvPicPr>
            <p:cNvPr id="55" name="Graphique 54" descr="Utilisateur avec un remplissage uni">
              <a:extLst>
                <a:ext uri="{FF2B5EF4-FFF2-40B4-BE49-F238E27FC236}">
                  <a16:creationId xmlns:a16="http://schemas.microsoft.com/office/drawing/2014/main" id="{A800A704-D876-A847-112D-B827A6CA5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4572" y="3141519"/>
              <a:ext cx="616527" cy="616527"/>
            </a:xfrm>
            <a:prstGeom prst="rect">
              <a:avLst/>
            </a:prstGeom>
          </p:spPr>
        </p:pic>
        <p:pic>
          <p:nvPicPr>
            <p:cNvPr id="56" name="Graphique 55" descr="Utilisateur avec un remplissage uni">
              <a:extLst>
                <a:ext uri="{FF2B5EF4-FFF2-40B4-BE49-F238E27FC236}">
                  <a16:creationId xmlns:a16="http://schemas.microsoft.com/office/drawing/2014/main" id="{7FBDE7B1-37EB-1785-03F9-66A5DD67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0840" y="3773947"/>
              <a:ext cx="616527" cy="616527"/>
            </a:xfrm>
            <a:prstGeom prst="rect">
              <a:avLst/>
            </a:prstGeom>
          </p:spPr>
        </p:pic>
        <p:pic>
          <p:nvPicPr>
            <p:cNvPr id="57" name="Graphique 56" descr="Utilisateur avec un remplissage uni">
              <a:extLst>
                <a:ext uri="{FF2B5EF4-FFF2-40B4-BE49-F238E27FC236}">
                  <a16:creationId xmlns:a16="http://schemas.microsoft.com/office/drawing/2014/main" id="{CF0B0BC3-CF81-5F63-E11F-B2778FF72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4125" y="3138607"/>
              <a:ext cx="616527" cy="616527"/>
            </a:xfrm>
            <a:prstGeom prst="rect">
              <a:avLst/>
            </a:prstGeom>
          </p:spPr>
        </p:pic>
        <p:pic>
          <p:nvPicPr>
            <p:cNvPr id="58" name="Graphique 57" descr="Utilisateur avec un remplissage uni">
              <a:extLst>
                <a:ext uri="{FF2B5EF4-FFF2-40B4-BE49-F238E27FC236}">
                  <a16:creationId xmlns:a16="http://schemas.microsoft.com/office/drawing/2014/main" id="{A286A4C8-32E2-EF35-4A99-DDC698D56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7923" y="3691006"/>
              <a:ext cx="616527" cy="616527"/>
            </a:xfrm>
            <a:prstGeom prst="rect">
              <a:avLst/>
            </a:prstGeom>
          </p:spPr>
        </p:pic>
        <p:pic>
          <p:nvPicPr>
            <p:cNvPr id="59" name="Graphique 58" descr="Utilisateur avec un remplissage uni">
              <a:extLst>
                <a:ext uri="{FF2B5EF4-FFF2-40B4-BE49-F238E27FC236}">
                  <a16:creationId xmlns:a16="http://schemas.microsoft.com/office/drawing/2014/main" id="{3F543649-F6CC-2D68-0ACC-DC3484247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7475" y="2665465"/>
              <a:ext cx="616527" cy="616527"/>
            </a:xfrm>
            <a:prstGeom prst="rect">
              <a:avLst/>
            </a:prstGeom>
          </p:spPr>
        </p:pic>
        <p:pic>
          <p:nvPicPr>
            <p:cNvPr id="60" name="Graphique 59" descr="Utilisateur avec un remplissage uni">
              <a:extLst>
                <a:ext uri="{FF2B5EF4-FFF2-40B4-BE49-F238E27FC236}">
                  <a16:creationId xmlns:a16="http://schemas.microsoft.com/office/drawing/2014/main" id="{4014B879-6C44-40B3-25A9-05247630F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1538" y="3645189"/>
              <a:ext cx="616527" cy="616527"/>
            </a:xfrm>
            <a:prstGeom prst="rect">
              <a:avLst/>
            </a:prstGeom>
          </p:spPr>
        </p:pic>
      </p:grpSp>
      <p:sp>
        <p:nvSpPr>
          <p:cNvPr id="62" name="Content Placeholder 5">
            <a:extLst>
              <a:ext uri="{FF2B5EF4-FFF2-40B4-BE49-F238E27FC236}">
                <a16:creationId xmlns:a16="http://schemas.microsoft.com/office/drawing/2014/main" id="{2328CBF9-72A9-F66A-6687-537FF3CDC934}"/>
              </a:ext>
            </a:extLst>
          </p:cNvPr>
          <p:cNvSpPr txBox="1">
            <a:spLocks/>
          </p:cNvSpPr>
          <p:nvPr/>
        </p:nvSpPr>
        <p:spPr>
          <a:xfrm>
            <a:off x="838200" y="341949"/>
            <a:ext cx="10397648" cy="747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Esteban" panose="020B0604020202020204" charset="0"/>
              </a:rPr>
              <a:t>Are you </a:t>
            </a:r>
            <a:r>
              <a:rPr lang="en-US" dirty="0" err="1">
                <a:latin typeface="Esteban" panose="020B0604020202020204" charset="0"/>
              </a:rPr>
              <a:t>favourable</a:t>
            </a:r>
            <a:r>
              <a:rPr lang="en-US" dirty="0">
                <a:latin typeface="Esteban" panose="020B0604020202020204" charset="0"/>
              </a:rPr>
              <a:t> to hiring quotas?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Esteban" panose="020B0604020202020204" charset="0"/>
              </a:rPr>
              <a:t>(i.e. having a minimum percentage of workers with specific sociodemographic characteristics)</a:t>
            </a:r>
            <a:endParaRPr lang="en-US" dirty="0">
              <a:latin typeface="Esteban" panose="020B0604020202020204" charset="0"/>
            </a:endParaRPr>
          </a:p>
        </p:txBody>
      </p:sp>
      <p:sp>
        <p:nvSpPr>
          <p:cNvPr id="63" name="Content Placeholder 5">
            <a:extLst>
              <a:ext uri="{FF2B5EF4-FFF2-40B4-BE49-F238E27FC236}">
                <a16:creationId xmlns:a16="http://schemas.microsoft.com/office/drawing/2014/main" id="{36970EF1-23CB-D475-579D-B6F9DD358181}"/>
              </a:ext>
            </a:extLst>
          </p:cNvPr>
          <p:cNvSpPr txBox="1">
            <a:spLocks/>
          </p:cNvSpPr>
          <p:nvPr/>
        </p:nvSpPr>
        <p:spPr>
          <a:xfrm>
            <a:off x="425608" y="1828005"/>
            <a:ext cx="1808018" cy="47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Esteban" panose="020B0604020202020204" charset="0"/>
              </a:rPr>
              <a:t>Disagree</a:t>
            </a:r>
          </a:p>
        </p:txBody>
      </p:sp>
      <p:sp>
        <p:nvSpPr>
          <p:cNvPr id="64" name="Content Placeholder 5">
            <a:extLst>
              <a:ext uri="{FF2B5EF4-FFF2-40B4-BE49-F238E27FC236}">
                <a16:creationId xmlns:a16="http://schemas.microsoft.com/office/drawing/2014/main" id="{33C7FB4D-0482-6CE0-C2B8-0CB60CA7D586}"/>
              </a:ext>
            </a:extLst>
          </p:cNvPr>
          <p:cNvSpPr txBox="1">
            <a:spLocks/>
          </p:cNvSpPr>
          <p:nvPr/>
        </p:nvSpPr>
        <p:spPr>
          <a:xfrm>
            <a:off x="10391496" y="1857113"/>
            <a:ext cx="1311618" cy="47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Esteban" panose="020B0604020202020204" charset="0"/>
              </a:rPr>
              <a:t>Agree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0C2AA2AA-F5E6-5C84-12B3-56F6FCF8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454890"/>
              </p:ext>
            </p:extLst>
          </p:nvPr>
        </p:nvGraphicFramePr>
        <p:xfrm>
          <a:off x="344437" y="3601427"/>
          <a:ext cx="454253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839">
                  <a:extLst>
                    <a:ext uri="{9D8B030D-6E8A-4147-A177-3AD203B41FA5}">
                      <a16:colId xmlns:a16="http://schemas.microsoft.com/office/drawing/2014/main" val="1538651490"/>
                    </a:ext>
                  </a:extLst>
                </a:gridCol>
                <a:gridCol w="2269700">
                  <a:extLst>
                    <a:ext uri="{9D8B030D-6E8A-4147-A177-3AD203B41FA5}">
                      <a16:colId xmlns:a16="http://schemas.microsoft.com/office/drawing/2014/main" val="2068543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Adjusted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fr-F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Odds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Ratios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ref</a:t>
                      </a:r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. </a:t>
                      </a:r>
                      <a:r>
                        <a:rPr lang="fr-F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72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80000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43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 (</a:t>
                      </a:r>
                      <a:r>
                        <a:rPr lang="fr-F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ref</a:t>
                      </a:r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. -40)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16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80000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40-60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0.91**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41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80000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+60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0.84***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10892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58D175-E1E9-D820-910A-D21BE935D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86779"/>
              </p:ext>
            </p:extLst>
          </p:nvPr>
        </p:nvGraphicFramePr>
        <p:xfrm>
          <a:off x="6233391" y="3438867"/>
          <a:ext cx="535205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76">
                  <a:extLst>
                    <a:ext uri="{9D8B030D-6E8A-4147-A177-3AD203B41FA5}">
                      <a16:colId xmlns:a16="http://schemas.microsoft.com/office/drawing/2014/main" val="1538651490"/>
                    </a:ext>
                  </a:extLst>
                </a:gridCol>
                <a:gridCol w="1327197">
                  <a:extLst>
                    <a:ext uri="{9D8B030D-6E8A-4147-A177-3AD203B41FA5}">
                      <a16:colId xmlns:a16="http://schemas.microsoft.com/office/drawing/2014/main" val="2068543417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766028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 (</a:t>
                      </a:r>
                      <a:r>
                        <a:rPr lang="fr-F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sample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 (population)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fr-F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72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80000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43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16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80000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41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180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40-60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9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80000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+60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108929"/>
                  </a:ext>
                </a:extLst>
              </a:tr>
            </a:tbl>
          </a:graphicData>
        </a:graphic>
      </p:graphicFrame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A667856-83C9-BABF-D346-573626349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47" y="3097144"/>
            <a:ext cx="4438643" cy="5108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Logistic regression</a:t>
            </a:r>
            <a:br>
              <a:rPr lang="en-US" sz="1800" dirty="0"/>
            </a:br>
            <a:r>
              <a:rPr lang="en-US" sz="1800" dirty="0"/>
              <a:t>(Dependent variable = </a:t>
            </a:r>
            <a:r>
              <a:rPr lang="en-US" sz="1800" dirty="0" err="1"/>
              <a:t>favourable</a:t>
            </a:r>
            <a:r>
              <a:rPr lang="en-US" sz="1800" dirty="0"/>
              <a:t> to quotas)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FBAD34D-8CCA-C409-1CD3-9B8276F15A5F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40640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D922D-68E7-7D70-FE33-C0FEECE76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0EDFD5-3D59-C6E0-954B-83FA1608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F4D488-7CCD-DA41-8927-7807524A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22</a:t>
            </a:fld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CDE084-EC98-7D2F-9E0E-CC73C534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Directed Acyclic Graph (</a:t>
            </a:r>
            <a:r>
              <a:rPr lang="en-GB" dirty="0">
                <a:solidFill>
                  <a:srgbClr val="1891C3"/>
                </a:solidFill>
              </a:rPr>
              <a:t>DAG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time</a:t>
            </a:r>
          </a:p>
        </p:txBody>
      </p:sp>
      <p:sp>
        <p:nvSpPr>
          <p:cNvPr id="68" name="Content Placeholder 5">
            <a:extLst>
              <a:ext uri="{FF2B5EF4-FFF2-40B4-BE49-F238E27FC236}">
                <a16:creationId xmlns:a16="http://schemas.microsoft.com/office/drawing/2014/main" id="{6A1145AB-3625-A965-D8BA-A1A48F4508C0}"/>
              </a:ext>
            </a:extLst>
          </p:cNvPr>
          <p:cNvSpPr txBox="1">
            <a:spLocks/>
          </p:cNvSpPr>
          <p:nvPr/>
        </p:nvSpPr>
        <p:spPr>
          <a:xfrm>
            <a:off x="5797299" y="1612884"/>
            <a:ext cx="5961885" cy="4345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case of </a:t>
            </a:r>
            <a:r>
              <a:rPr lang="en-US" dirty="0">
                <a:solidFill>
                  <a:srgbClr val="EB6E40"/>
                </a:solidFill>
              </a:rPr>
              <a:t>colliding bias</a:t>
            </a:r>
          </a:p>
          <a:p>
            <a:r>
              <a:rPr lang="en-US" dirty="0"/>
              <a:t>When two variables cause a third one, you do NOT want to condition on it: it distorts the association between the first two variables</a:t>
            </a:r>
          </a:p>
          <a:p>
            <a:endParaRPr lang="en-US" dirty="0">
              <a:solidFill>
                <a:srgbClr val="EB6E40"/>
              </a:solidFill>
            </a:endParaRPr>
          </a:p>
          <a:p>
            <a:r>
              <a:rPr lang="en-US" dirty="0"/>
              <a:t>But here you are </a:t>
            </a:r>
            <a:r>
              <a:rPr lang="en-US" dirty="0">
                <a:solidFill>
                  <a:srgbClr val="EB6E40"/>
                </a:solidFill>
              </a:rPr>
              <a:t>forced to condition on participation to the questionnaire</a:t>
            </a:r>
            <a:r>
              <a:rPr lang="en-US" dirty="0"/>
              <a:t>, because you cannot observe people that do not respond</a:t>
            </a:r>
          </a:p>
          <a:p>
            <a:endParaRPr lang="en-US" dirty="0"/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2703752F-4F30-FC52-83B6-7F89B5A18E8E}"/>
              </a:ext>
            </a:extLst>
          </p:cNvPr>
          <p:cNvGrpSpPr/>
          <p:nvPr/>
        </p:nvGrpSpPr>
        <p:grpSpPr>
          <a:xfrm>
            <a:off x="568462" y="2024237"/>
            <a:ext cx="4600944" cy="3681175"/>
            <a:chOff x="522742" y="1612884"/>
            <a:chExt cx="4600944" cy="368117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0940BD1-9284-5612-C06F-DA2C323F8846}"/>
                </a:ext>
              </a:extLst>
            </p:cNvPr>
            <p:cNvSpPr/>
            <p:nvPr/>
          </p:nvSpPr>
          <p:spPr>
            <a:xfrm>
              <a:off x="522742" y="3495081"/>
              <a:ext cx="1911096" cy="17989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steban" panose="020B0604020202020204" charset="0"/>
                </a:rPr>
                <a:t>Gender</a:t>
              </a:r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B0604020202020204" charset="0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6AC27B1-9147-FFB3-260E-2997777968EA}"/>
                </a:ext>
              </a:extLst>
            </p:cNvPr>
            <p:cNvSpPr/>
            <p:nvPr/>
          </p:nvSpPr>
          <p:spPr>
            <a:xfrm>
              <a:off x="3072385" y="3495081"/>
              <a:ext cx="1911096" cy="17989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steban" panose="020B0604020202020204" charset="0"/>
                </a:rPr>
                <a:t>DEI </a:t>
              </a:r>
              <a:r>
                <a:rPr lang="fr-F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steban" panose="020B0604020202020204" charset="0"/>
                </a:rPr>
                <a:t>favourability</a:t>
              </a:r>
              <a:endPara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B060402020202020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05CDE8-FE1C-E864-3D99-42F13B9B09FA}"/>
                </a:ext>
              </a:extLst>
            </p:cNvPr>
            <p:cNvSpPr/>
            <p:nvPr/>
          </p:nvSpPr>
          <p:spPr>
            <a:xfrm>
              <a:off x="1746504" y="1612884"/>
              <a:ext cx="2148841" cy="8858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steban" panose="020B0604020202020204" charset="0"/>
                </a:rPr>
                <a:t>Participation to questionnaire</a:t>
              </a:r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58A99911-F3EF-93DE-D0D5-7604CCE2EBAD}"/>
                </a:ext>
              </a:extLst>
            </p:cNvPr>
            <p:cNvCxnSpPr>
              <a:stCxn id="7" idx="6"/>
              <a:endCxn id="10" idx="2"/>
            </p:cNvCxnSpPr>
            <p:nvPr/>
          </p:nvCxnSpPr>
          <p:spPr>
            <a:xfrm>
              <a:off x="2433838" y="4394570"/>
              <a:ext cx="6385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3690BB92-9AF7-864B-6348-C5F35A54AA8A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478290" y="2498741"/>
              <a:ext cx="780278" cy="9963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F9D82D15-7AE1-9034-BF4C-520DB30C5772}"/>
                </a:ext>
              </a:extLst>
            </p:cNvPr>
            <p:cNvCxnSpPr>
              <a:stCxn id="10" idx="0"/>
            </p:cNvCxnSpPr>
            <p:nvPr/>
          </p:nvCxnSpPr>
          <p:spPr>
            <a:xfrm flipH="1" flipV="1">
              <a:off x="3342142" y="2498741"/>
              <a:ext cx="685791" cy="9963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78AD4BFD-3535-7300-0252-CB05ADBB8271}"/>
                </a:ext>
              </a:extLst>
            </p:cNvPr>
            <p:cNvSpPr txBox="1"/>
            <p:nvPr/>
          </p:nvSpPr>
          <p:spPr>
            <a:xfrm>
              <a:off x="829834" y="2753781"/>
              <a:ext cx="122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Esteban" panose="020B0604020202020204" charset="0"/>
                </a:rPr>
                <a:t>Causes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9B7DF888-DDEA-3ED1-9ABE-182F7F9A9BEE}"/>
                </a:ext>
              </a:extLst>
            </p:cNvPr>
            <p:cNvSpPr txBox="1"/>
            <p:nvPr/>
          </p:nvSpPr>
          <p:spPr>
            <a:xfrm>
              <a:off x="3899924" y="2753781"/>
              <a:ext cx="122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Esteban" panose="020B0604020202020204" charset="0"/>
                </a:rPr>
                <a:t>Causes</a:t>
              </a: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5339161E-25C3-3E31-1EF5-C85F5BDC7FC6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559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08DE7-3493-13BA-0D0F-DFB9FD313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75378B9-DA49-450D-5353-08724DB73B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71EF457-11C5-E083-218A-3020E457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23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5E052DE-8D15-1A73-7BC8-EC3683F67BC8}"/>
              </a:ext>
            </a:extLst>
          </p:cNvPr>
          <p:cNvGrpSpPr/>
          <p:nvPr/>
        </p:nvGrpSpPr>
        <p:grpSpPr>
          <a:xfrm>
            <a:off x="2086125" y="830994"/>
            <a:ext cx="8431784" cy="1822142"/>
            <a:chOff x="1497307" y="2590725"/>
            <a:chExt cx="8431784" cy="1822142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554ACEF7-1A8A-D479-B8FF-20876D0DC3EE}"/>
                </a:ext>
              </a:extLst>
            </p:cNvPr>
            <p:cNvCxnSpPr>
              <a:cxnSpLocks/>
            </p:cNvCxnSpPr>
            <p:nvPr/>
          </p:nvCxnSpPr>
          <p:spPr>
            <a:xfrm>
              <a:off x="1497307" y="3560617"/>
              <a:ext cx="8431784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que 11" descr="Utilisateur avec un remplissage uni">
              <a:extLst>
                <a:ext uri="{FF2B5EF4-FFF2-40B4-BE49-F238E27FC236}">
                  <a16:creationId xmlns:a16="http://schemas.microsoft.com/office/drawing/2014/main" id="{AEDE45FD-5291-DFEE-4A17-9776782DF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54354" y="3028662"/>
              <a:ext cx="616527" cy="616527"/>
            </a:xfrm>
            <a:prstGeom prst="rect">
              <a:avLst/>
            </a:prstGeom>
          </p:spPr>
        </p:pic>
        <p:pic>
          <p:nvPicPr>
            <p:cNvPr id="13" name="Graphique 12" descr="Utilisateur avec un remplissage uni">
              <a:extLst>
                <a:ext uri="{FF2B5EF4-FFF2-40B4-BE49-F238E27FC236}">
                  <a16:creationId xmlns:a16="http://schemas.microsoft.com/office/drawing/2014/main" id="{125206D6-F7F3-4B07-C7AF-C4E8C0D6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76945" y="3297383"/>
              <a:ext cx="616527" cy="616527"/>
            </a:xfrm>
            <a:prstGeom prst="rect">
              <a:avLst/>
            </a:prstGeom>
          </p:spPr>
        </p:pic>
        <p:pic>
          <p:nvPicPr>
            <p:cNvPr id="15" name="Graphique 14" descr="Utilisateur avec un remplissage uni">
              <a:extLst>
                <a:ext uri="{FF2B5EF4-FFF2-40B4-BE49-F238E27FC236}">
                  <a16:creationId xmlns:a16="http://schemas.microsoft.com/office/drawing/2014/main" id="{76CF3CC5-ECA3-09D3-8363-2CA3C81E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08" y="3406991"/>
              <a:ext cx="616527" cy="616527"/>
            </a:xfrm>
            <a:prstGeom prst="rect">
              <a:avLst/>
            </a:prstGeom>
          </p:spPr>
        </p:pic>
        <p:pic>
          <p:nvPicPr>
            <p:cNvPr id="17" name="Graphique 16" descr="Utilisateur avec un remplissage uni">
              <a:extLst>
                <a:ext uri="{FF2B5EF4-FFF2-40B4-BE49-F238E27FC236}">
                  <a16:creationId xmlns:a16="http://schemas.microsoft.com/office/drawing/2014/main" id="{7787B4D4-5F06-07E0-476F-D8E6560C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4341" y="3098727"/>
              <a:ext cx="616527" cy="616527"/>
            </a:xfrm>
            <a:prstGeom prst="rect">
              <a:avLst/>
            </a:prstGeom>
          </p:spPr>
        </p:pic>
        <p:pic>
          <p:nvPicPr>
            <p:cNvPr id="18" name="Graphique 17" descr="Utilisateur avec un remplissage uni">
              <a:extLst>
                <a:ext uri="{FF2B5EF4-FFF2-40B4-BE49-F238E27FC236}">
                  <a16:creationId xmlns:a16="http://schemas.microsoft.com/office/drawing/2014/main" id="{1909218E-021B-DED4-6F91-7B74D7C7B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0871" y="3429000"/>
              <a:ext cx="616527" cy="616527"/>
            </a:xfrm>
            <a:prstGeom prst="rect">
              <a:avLst/>
            </a:prstGeom>
          </p:spPr>
        </p:pic>
        <p:pic>
          <p:nvPicPr>
            <p:cNvPr id="19" name="Graphique 18" descr="Utilisateur avec un remplissage uni">
              <a:extLst>
                <a:ext uri="{FF2B5EF4-FFF2-40B4-BE49-F238E27FC236}">
                  <a16:creationId xmlns:a16="http://schemas.microsoft.com/office/drawing/2014/main" id="{7F459EEE-F7E9-7430-A8E1-75D4AE56C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8158" y="3055316"/>
              <a:ext cx="616527" cy="616527"/>
            </a:xfrm>
            <a:prstGeom prst="rect">
              <a:avLst/>
            </a:prstGeom>
          </p:spPr>
        </p:pic>
        <p:pic>
          <p:nvPicPr>
            <p:cNvPr id="20" name="Graphique 19" descr="Utilisateur avec un remplissage uni">
              <a:extLst>
                <a:ext uri="{FF2B5EF4-FFF2-40B4-BE49-F238E27FC236}">
                  <a16:creationId xmlns:a16="http://schemas.microsoft.com/office/drawing/2014/main" id="{C5946714-8C4C-0E2B-85DE-5286D3B6A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43316" y="3429000"/>
              <a:ext cx="616527" cy="616527"/>
            </a:xfrm>
            <a:prstGeom prst="rect">
              <a:avLst/>
            </a:prstGeom>
          </p:spPr>
        </p:pic>
        <p:pic>
          <p:nvPicPr>
            <p:cNvPr id="21" name="Graphique 20" descr="Utilisateur avec un remplissage uni">
              <a:extLst>
                <a:ext uri="{FF2B5EF4-FFF2-40B4-BE49-F238E27FC236}">
                  <a16:creationId xmlns:a16="http://schemas.microsoft.com/office/drawing/2014/main" id="{3CD9A44F-2972-CCE4-B321-552125291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41657" y="3352187"/>
              <a:ext cx="616527" cy="616527"/>
            </a:xfrm>
            <a:prstGeom prst="rect">
              <a:avLst/>
            </a:prstGeom>
          </p:spPr>
        </p:pic>
        <p:pic>
          <p:nvPicPr>
            <p:cNvPr id="22" name="Graphique 21" descr="Utilisateur avec un remplissage uni">
              <a:extLst>
                <a:ext uri="{FF2B5EF4-FFF2-40B4-BE49-F238E27FC236}">
                  <a16:creationId xmlns:a16="http://schemas.microsoft.com/office/drawing/2014/main" id="{8E5090AD-4D41-B522-6B20-A0F754B50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5860" y="3098726"/>
              <a:ext cx="616527" cy="616527"/>
            </a:xfrm>
            <a:prstGeom prst="rect">
              <a:avLst/>
            </a:prstGeom>
          </p:spPr>
        </p:pic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B772FD9C-99AD-AB50-8965-10D6B7179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781" y="2949557"/>
              <a:ext cx="616527" cy="616527"/>
            </a:xfrm>
            <a:prstGeom prst="rect">
              <a:avLst/>
            </a:prstGeom>
          </p:spPr>
        </p:pic>
        <p:pic>
          <p:nvPicPr>
            <p:cNvPr id="24" name="Graphique 23" descr="Utilisateur avec un remplissage uni">
              <a:extLst>
                <a:ext uri="{FF2B5EF4-FFF2-40B4-BE49-F238E27FC236}">
                  <a16:creationId xmlns:a16="http://schemas.microsoft.com/office/drawing/2014/main" id="{00FB67A3-EB0B-48C2-3210-21152A656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7490" y="3428926"/>
              <a:ext cx="616527" cy="616527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E6B9140-386C-023A-47A5-0504B4450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5753" y="2843340"/>
              <a:ext cx="616527" cy="616527"/>
            </a:xfrm>
            <a:prstGeom prst="rect">
              <a:avLst/>
            </a:prstGeom>
          </p:spPr>
        </p:pic>
        <p:pic>
          <p:nvPicPr>
            <p:cNvPr id="26" name="Graphique 25" descr="Utilisateur avec un remplissage uni">
              <a:extLst>
                <a:ext uri="{FF2B5EF4-FFF2-40B4-BE49-F238E27FC236}">
                  <a16:creationId xmlns:a16="http://schemas.microsoft.com/office/drawing/2014/main" id="{DEA5B660-FC8D-1163-26E5-AF3D9555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781" y="3459867"/>
              <a:ext cx="616527" cy="616527"/>
            </a:xfrm>
            <a:prstGeom prst="rect">
              <a:avLst/>
            </a:prstGeom>
          </p:spPr>
        </p:pic>
        <p:pic>
          <p:nvPicPr>
            <p:cNvPr id="27" name="Graphique 26" descr="Utilisateur avec un remplissage uni">
              <a:extLst>
                <a:ext uri="{FF2B5EF4-FFF2-40B4-BE49-F238E27FC236}">
                  <a16:creationId xmlns:a16="http://schemas.microsoft.com/office/drawing/2014/main" id="{B0F99A93-BB40-38FB-BA16-AC36D8B15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39126" y="3043923"/>
              <a:ext cx="616527" cy="616527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7E84320A-1EF5-2BCE-4FF9-EE4451194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24461" y="3007589"/>
              <a:ext cx="616527" cy="616527"/>
            </a:xfrm>
            <a:prstGeom prst="rect">
              <a:avLst/>
            </a:prstGeom>
          </p:spPr>
        </p:pic>
        <p:pic>
          <p:nvPicPr>
            <p:cNvPr id="29" name="Graphique 28" descr="Utilisateur avec un remplissage uni">
              <a:extLst>
                <a:ext uri="{FF2B5EF4-FFF2-40B4-BE49-F238E27FC236}">
                  <a16:creationId xmlns:a16="http://schemas.microsoft.com/office/drawing/2014/main" id="{EFC8B382-D34C-9F5A-4CC3-BA7E0B8A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83802" y="3371277"/>
              <a:ext cx="616527" cy="616527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78AFF77E-593B-C9BC-81E5-29C4C3F79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40240" y="2989119"/>
              <a:ext cx="616527" cy="616527"/>
            </a:xfrm>
            <a:prstGeom prst="rect">
              <a:avLst/>
            </a:prstGeom>
          </p:spPr>
        </p:pic>
        <p:pic>
          <p:nvPicPr>
            <p:cNvPr id="31" name="Graphique 30" descr="Utilisateur avec un remplissage uni">
              <a:extLst>
                <a:ext uri="{FF2B5EF4-FFF2-40B4-BE49-F238E27FC236}">
                  <a16:creationId xmlns:a16="http://schemas.microsoft.com/office/drawing/2014/main" id="{67D081FC-FC45-8542-BFAB-820046B2E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60879" y="3448788"/>
              <a:ext cx="616527" cy="616527"/>
            </a:xfrm>
            <a:prstGeom prst="rect">
              <a:avLst/>
            </a:prstGeom>
          </p:spPr>
        </p:pic>
        <p:pic>
          <p:nvPicPr>
            <p:cNvPr id="32" name="Graphique 31" descr="Utilisateur avec un remplissage uni">
              <a:extLst>
                <a:ext uri="{FF2B5EF4-FFF2-40B4-BE49-F238E27FC236}">
                  <a16:creationId xmlns:a16="http://schemas.microsoft.com/office/drawing/2014/main" id="{FDF76D2C-DA57-CAE8-A516-DBC9850E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0994" y="3470024"/>
              <a:ext cx="616527" cy="616527"/>
            </a:xfrm>
            <a:prstGeom prst="rect">
              <a:avLst/>
            </a:prstGeom>
          </p:spPr>
        </p:pic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936FAFEA-D980-3F2F-DE96-353A0D65D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5837" y="2942322"/>
              <a:ext cx="616527" cy="616527"/>
            </a:xfrm>
            <a:prstGeom prst="rect">
              <a:avLst/>
            </a:prstGeom>
          </p:spPr>
        </p:pic>
        <p:pic>
          <p:nvPicPr>
            <p:cNvPr id="34" name="Graphique 33" descr="Utilisateur avec un remplissage uni">
              <a:extLst>
                <a:ext uri="{FF2B5EF4-FFF2-40B4-BE49-F238E27FC236}">
                  <a16:creationId xmlns:a16="http://schemas.microsoft.com/office/drawing/2014/main" id="{EDCDB66D-2A2D-8A3F-8491-5E67FCF23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27369" y="3201860"/>
              <a:ext cx="616527" cy="616527"/>
            </a:xfrm>
            <a:prstGeom prst="rect">
              <a:avLst/>
            </a:prstGeom>
          </p:spPr>
        </p:pic>
        <p:pic>
          <p:nvPicPr>
            <p:cNvPr id="35" name="Graphique 34" descr="Utilisateur avec un remplissage uni">
              <a:extLst>
                <a:ext uri="{FF2B5EF4-FFF2-40B4-BE49-F238E27FC236}">
                  <a16:creationId xmlns:a16="http://schemas.microsoft.com/office/drawing/2014/main" id="{1D93D301-8448-508B-A5E8-1DD84E86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13645" y="3588751"/>
              <a:ext cx="616527" cy="616527"/>
            </a:xfrm>
            <a:prstGeom prst="rect">
              <a:avLst/>
            </a:prstGeom>
          </p:spPr>
        </p:pic>
        <p:pic>
          <p:nvPicPr>
            <p:cNvPr id="36" name="Graphique 35" descr="Utilisateur avec un remplissage uni">
              <a:extLst>
                <a:ext uri="{FF2B5EF4-FFF2-40B4-BE49-F238E27FC236}">
                  <a16:creationId xmlns:a16="http://schemas.microsoft.com/office/drawing/2014/main" id="{64CFD5DB-0A6D-9521-A111-36CAD5E42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21117" y="3061164"/>
              <a:ext cx="616527" cy="616527"/>
            </a:xfrm>
            <a:prstGeom prst="rect">
              <a:avLst/>
            </a:prstGeom>
          </p:spPr>
        </p:pic>
        <p:pic>
          <p:nvPicPr>
            <p:cNvPr id="37" name="Graphique 36" descr="Utilisateur avec un remplissage uni">
              <a:extLst>
                <a:ext uri="{FF2B5EF4-FFF2-40B4-BE49-F238E27FC236}">
                  <a16:creationId xmlns:a16="http://schemas.microsoft.com/office/drawing/2014/main" id="{08509DB6-3D29-B10B-6306-1F916343B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45079" y="3348641"/>
              <a:ext cx="616527" cy="616527"/>
            </a:xfrm>
            <a:prstGeom prst="rect">
              <a:avLst/>
            </a:prstGeom>
          </p:spPr>
        </p:pic>
        <p:pic>
          <p:nvPicPr>
            <p:cNvPr id="38" name="Graphique 37" descr="Utilisateur avec un remplissage uni">
              <a:extLst>
                <a:ext uri="{FF2B5EF4-FFF2-40B4-BE49-F238E27FC236}">
                  <a16:creationId xmlns:a16="http://schemas.microsoft.com/office/drawing/2014/main" id="{39C38DD1-7D4A-4E63-5573-D050CC6A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1103" y="3263510"/>
              <a:ext cx="616527" cy="616527"/>
            </a:xfrm>
            <a:prstGeom prst="rect">
              <a:avLst/>
            </a:prstGeom>
          </p:spPr>
        </p:pic>
        <p:pic>
          <p:nvPicPr>
            <p:cNvPr id="39" name="Graphique 38" descr="Utilisateur avec un remplissage uni">
              <a:extLst>
                <a:ext uri="{FF2B5EF4-FFF2-40B4-BE49-F238E27FC236}">
                  <a16:creationId xmlns:a16="http://schemas.microsoft.com/office/drawing/2014/main" id="{E30B9954-6E4D-0741-A0F1-91D16DE3C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40336" y="3009824"/>
              <a:ext cx="616527" cy="616527"/>
            </a:xfrm>
            <a:prstGeom prst="rect">
              <a:avLst/>
            </a:prstGeom>
          </p:spPr>
        </p:pic>
        <p:pic>
          <p:nvPicPr>
            <p:cNvPr id="40" name="Graphique 39" descr="Utilisateur avec un remplissage uni">
              <a:extLst>
                <a:ext uri="{FF2B5EF4-FFF2-40B4-BE49-F238E27FC236}">
                  <a16:creationId xmlns:a16="http://schemas.microsoft.com/office/drawing/2014/main" id="{920C9EA8-DBC5-6CA0-B879-E2CF0EB11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48671" y="3431596"/>
              <a:ext cx="616527" cy="616527"/>
            </a:xfrm>
            <a:prstGeom prst="rect">
              <a:avLst/>
            </a:prstGeom>
          </p:spPr>
        </p:pic>
        <p:pic>
          <p:nvPicPr>
            <p:cNvPr id="41" name="Graphique 40" descr="Utilisateur avec un remplissage uni">
              <a:extLst>
                <a:ext uri="{FF2B5EF4-FFF2-40B4-BE49-F238E27FC236}">
                  <a16:creationId xmlns:a16="http://schemas.microsoft.com/office/drawing/2014/main" id="{AFDEA730-D34F-9984-7A43-4EA49A96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4572" y="3141519"/>
              <a:ext cx="616527" cy="616527"/>
            </a:xfrm>
            <a:prstGeom prst="rect">
              <a:avLst/>
            </a:prstGeom>
          </p:spPr>
        </p:pic>
        <p:pic>
          <p:nvPicPr>
            <p:cNvPr id="42" name="Graphique 41" descr="Utilisateur avec un remplissage uni">
              <a:extLst>
                <a:ext uri="{FF2B5EF4-FFF2-40B4-BE49-F238E27FC236}">
                  <a16:creationId xmlns:a16="http://schemas.microsoft.com/office/drawing/2014/main" id="{019F0838-1942-7463-8369-149B5A40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0038" y="2804051"/>
              <a:ext cx="616527" cy="616527"/>
            </a:xfrm>
            <a:prstGeom prst="rect">
              <a:avLst/>
            </a:prstGeom>
          </p:spPr>
        </p:pic>
        <p:pic>
          <p:nvPicPr>
            <p:cNvPr id="43" name="Graphique 42" descr="Utilisateur avec un remplissage uni">
              <a:extLst>
                <a:ext uri="{FF2B5EF4-FFF2-40B4-BE49-F238E27FC236}">
                  <a16:creationId xmlns:a16="http://schemas.microsoft.com/office/drawing/2014/main" id="{49852BBB-C30B-62C2-1819-F1D70D9F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62728" y="3671843"/>
              <a:ext cx="616527" cy="616527"/>
            </a:xfrm>
            <a:prstGeom prst="rect">
              <a:avLst/>
            </a:prstGeom>
          </p:spPr>
        </p:pic>
        <p:pic>
          <p:nvPicPr>
            <p:cNvPr id="44" name="Graphique 43" descr="Utilisateur avec un remplissage uni">
              <a:extLst>
                <a:ext uri="{FF2B5EF4-FFF2-40B4-BE49-F238E27FC236}">
                  <a16:creationId xmlns:a16="http://schemas.microsoft.com/office/drawing/2014/main" id="{C52046E9-2042-2CC7-87E7-CB53E8756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0512" y="3796340"/>
              <a:ext cx="616527" cy="616527"/>
            </a:xfrm>
            <a:prstGeom prst="rect">
              <a:avLst/>
            </a:prstGeom>
          </p:spPr>
        </p:pic>
        <p:pic>
          <p:nvPicPr>
            <p:cNvPr id="45" name="Graphique 44" descr="Utilisateur avec un remplissage uni">
              <a:extLst>
                <a:ext uri="{FF2B5EF4-FFF2-40B4-BE49-F238E27FC236}">
                  <a16:creationId xmlns:a16="http://schemas.microsoft.com/office/drawing/2014/main" id="{A3A11AE0-5A4B-4A77-814E-9245516EE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0132" y="2590725"/>
              <a:ext cx="616527" cy="616527"/>
            </a:xfrm>
            <a:prstGeom prst="rect">
              <a:avLst/>
            </a:prstGeom>
          </p:spPr>
        </p:pic>
        <p:pic>
          <p:nvPicPr>
            <p:cNvPr id="46" name="Graphique 45" descr="Utilisateur avec un remplissage uni">
              <a:extLst>
                <a:ext uri="{FF2B5EF4-FFF2-40B4-BE49-F238E27FC236}">
                  <a16:creationId xmlns:a16="http://schemas.microsoft.com/office/drawing/2014/main" id="{B41BE43A-474A-752C-437F-65409320B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5271" y="2737581"/>
              <a:ext cx="616527" cy="616527"/>
            </a:xfrm>
            <a:prstGeom prst="rect">
              <a:avLst/>
            </a:prstGeom>
          </p:spPr>
        </p:pic>
        <p:pic>
          <p:nvPicPr>
            <p:cNvPr id="47" name="Graphique 46" descr="Utilisateur avec un remplissage uni">
              <a:extLst>
                <a:ext uri="{FF2B5EF4-FFF2-40B4-BE49-F238E27FC236}">
                  <a16:creationId xmlns:a16="http://schemas.microsoft.com/office/drawing/2014/main" id="{A2C1BB04-F62D-3EBD-EF93-9A79B8559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6648" y="3719790"/>
              <a:ext cx="616527" cy="616527"/>
            </a:xfrm>
            <a:prstGeom prst="rect">
              <a:avLst/>
            </a:prstGeom>
          </p:spPr>
        </p:pic>
        <p:pic>
          <p:nvPicPr>
            <p:cNvPr id="48" name="Graphique 47" descr="Utilisateur avec un remplissage uni">
              <a:extLst>
                <a:ext uri="{FF2B5EF4-FFF2-40B4-BE49-F238E27FC236}">
                  <a16:creationId xmlns:a16="http://schemas.microsoft.com/office/drawing/2014/main" id="{12D32FFE-0DE9-5F51-7644-CE057305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4984" y="3040377"/>
              <a:ext cx="616527" cy="616527"/>
            </a:xfrm>
            <a:prstGeom prst="rect">
              <a:avLst/>
            </a:prstGeom>
          </p:spPr>
        </p:pic>
        <p:pic>
          <p:nvPicPr>
            <p:cNvPr id="49" name="Graphique 48" descr="Utilisateur avec un remplissage uni">
              <a:extLst>
                <a:ext uri="{FF2B5EF4-FFF2-40B4-BE49-F238E27FC236}">
                  <a16:creationId xmlns:a16="http://schemas.microsoft.com/office/drawing/2014/main" id="{9E2AFA78-E1D3-66CA-C8AE-6D494AB8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2560" y="2855150"/>
              <a:ext cx="616527" cy="616527"/>
            </a:xfrm>
            <a:prstGeom prst="rect">
              <a:avLst/>
            </a:prstGeom>
          </p:spPr>
        </p:pic>
        <p:pic>
          <p:nvPicPr>
            <p:cNvPr id="50" name="Graphique 49" descr="Utilisateur avec un remplissage uni">
              <a:extLst>
                <a:ext uri="{FF2B5EF4-FFF2-40B4-BE49-F238E27FC236}">
                  <a16:creationId xmlns:a16="http://schemas.microsoft.com/office/drawing/2014/main" id="{23BA319F-26E6-6FF8-C7E3-1F9171366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16157" y="3538918"/>
              <a:ext cx="616527" cy="616527"/>
            </a:xfrm>
            <a:prstGeom prst="rect">
              <a:avLst/>
            </a:prstGeom>
          </p:spPr>
        </p:pic>
        <p:pic>
          <p:nvPicPr>
            <p:cNvPr id="51" name="Graphique 50" descr="Utilisateur avec un remplissage uni">
              <a:extLst>
                <a:ext uri="{FF2B5EF4-FFF2-40B4-BE49-F238E27FC236}">
                  <a16:creationId xmlns:a16="http://schemas.microsoft.com/office/drawing/2014/main" id="{74D96DDC-F212-A840-583E-FA44BC4D8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4572" y="3141519"/>
              <a:ext cx="616527" cy="616527"/>
            </a:xfrm>
            <a:prstGeom prst="rect">
              <a:avLst/>
            </a:prstGeom>
          </p:spPr>
        </p:pic>
        <p:pic>
          <p:nvPicPr>
            <p:cNvPr id="52" name="Graphique 51" descr="Utilisateur avec un remplissage uni">
              <a:extLst>
                <a:ext uri="{FF2B5EF4-FFF2-40B4-BE49-F238E27FC236}">
                  <a16:creationId xmlns:a16="http://schemas.microsoft.com/office/drawing/2014/main" id="{70B64632-E27C-7267-F65B-A9252C915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0840" y="3773947"/>
              <a:ext cx="616527" cy="616527"/>
            </a:xfrm>
            <a:prstGeom prst="rect">
              <a:avLst/>
            </a:prstGeom>
          </p:spPr>
        </p:pic>
        <p:pic>
          <p:nvPicPr>
            <p:cNvPr id="53" name="Graphique 52" descr="Utilisateur avec un remplissage uni">
              <a:extLst>
                <a:ext uri="{FF2B5EF4-FFF2-40B4-BE49-F238E27FC236}">
                  <a16:creationId xmlns:a16="http://schemas.microsoft.com/office/drawing/2014/main" id="{2B3B0AD5-0F89-0F7E-32A9-F33B03BF6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4125" y="3138607"/>
              <a:ext cx="616527" cy="616527"/>
            </a:xfrm>
            <a:prstGeom prst="rect">
              <a:avLst/>
            </a:prstGeom>
          </p:spPr>
        </p:pic>
        <p:pic>
          <p:nvPicPr>
            <p:cNvPr id="54" name="Graphique 53" descr="Utilisateur avec un remplissage uni">
              <a:extLst>
                <a:ext uri="{FF2B5EF4-FFF2-40B4-BE49-F238E27FC236}">
                  <a16:creationId xmlns:a16="http://schemas.microsoft.com/office/drawing/2014/main" id="{F267C28F-8273-333D-B331-8FF77388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7923" y="3691006"/>
              <a:ext cx="616527" cy="616527"/>
            </a:xfrm>
            <a:prstGeom prst="rect">
              <a:avLst/>
            </a:prstGeom>
          </p:spPr>
        </p:pic>
        <p:pic>
          <p:nvPicPr>
            <p:cNvPr id="55" name="Graphique 54" descr="Utilisateur avec un remplissage uni">
              <a:extLst>
                <a:ext uri="{FF2B5EF4-FFF2-40B4-BE49-F238E27FC236}">
                  <a16:creationId xmlns:a16="http://schemas.microsoft.com/office/drawing/2014/main" id="{ED79EA0D-3608-D0D4-FD91-4C482779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7475" y="2665465"/>
              <a:ext cx="616527" cy="616527"/>
            </a:xfrm>
            <a:prstGeom prst="rect">
              <a:avLst/>
            </a:prstGeom>
          </p:spPr>
        </p:pic>
        <p:pic>
          <p:nvPicPr>
            <p:cNvPr id="56" name="Graphique 55" descr="Utilisateur avec un remplissage uni">
              <a:extLst>
                <a:ext uri="{FF2B5EF4-FFF2-40B4-BE49-F238E27FC236}">
                  <a16:creationId xmlns:a16="http://schemas.microsoft.com/office/drawing/2014/main" id="{07656A05-4713-D298-FFC4-239DDCE8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1538" y="3645189"/>
              <a:ext cx="616527" cy="616527"/>
            </a:xfrm>
            <a:prstGeom prst="rect">
              <a:avLst/>
            </a:prstGeom>
          </p:spPr>
        </p:pic>
      </p:grpSp>
      <p:sp>
        <p:nvSpPr>
          <p:cNvPr id="57" name="Content Placeholder 5">
            <a:extLst>
              <a:ext uri="{FF2B5EF4-FFF2-40B4-BE49-F238E27FC236}">
                <a16:creationId xmlns:a16="http://schemas.microsoft.com/office/drawing/2014/main" id="{9C561C6C-42C5-DB35-E65E-72BA112B0879}"/>
              </a:ext>
            </a:extLst>
          </p:cNvPr>
          <p:cNvSpPr txBox="1">
            <a:spLocks/>
          </p:cNvSpPr>
          <p:nvPr/>
        </p:nvSpPr>
        <p:spPr>
          <a:xfrm>
            <a:off x="425608" y="1548086"/>
            <a:ext cx="1808018" cy="47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Esteban" panose="020B0604020202020204" charset="0"/>
              </a:rPr>
              <a:t>Disagree</a:t>
            </a:r>
          </a:p>
        </p:txBody>
      </p:sp>
      <p:sp>
        <p:nvSpPr>
          <p:cNvPr id="58" name="Content Placeholder 5">
            <a:extLst>
              <a:ext uri="{FF2B5EF4-FFF2-40B4-BE49-F238E27FC236}">
                <a16:creationId xmlns:a16="http://schemas.microsoft.com/office/drawing/2014/main" id="{67FDCAFC-A36B-1262-A792-B73D89C797ED}"/>
              </a:ext>
            </a:extLst>
          </p:cNvPr>
          <p:cNvSpPr txBox="1">
            <a:spLocks/>
          </p:cNvSpPr>
          <p:nvPr/>
        </p:nvSpPr>
        <p:spPr>
          <a:xfrm>
            <a:off x="10391496" y="1577194"/>
            <a:ext cx="1311618" cy="47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Esteban" panose="020B0604020202020204" charset="0"/>
              </a:rPr>
              <a:t>Agree</a:t>
            </a:r>
          </a:p>
        </p:txBody>
      </p:sp>
      <p:pic>
        <p:nvPicPr>
          <p:cNvPr id="59" name="Graphique 58" descr="Utilisateur avec un remplissage uni">
            <a:extLst>
              <a:ext uri="{FF2B5EF4-FFF2-40B4-BE49-F238E27FC236}">
                <a16:creationId xmlns:a16="http://schemas.microsoft.com/office/drawing/2014/main" id="{784F3E2E-B88C-67F4-B7EB-93C082E78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9443" y="1055567"/>
            <a:ext cx="616527" cy="616527"/>
          </a:xfrm>
          <a:prstGeom prst="rect">
            <a:avLst/>
          </a:prstGeom>
        </p:spPr>
      </p:pic>
      <p:pic>
        <p:nvPicPr>
          <p:cNvPr id="60" name="Graphique 59" descr="Utilisateur avec un remplissage uni">
            <a:extLst>
              <a:ext uri="{FF2B5EF4-FFF2-40B4-BE49-F238E27FC236}">
                <a16:creationId xmlns:a16="http://schemas.microsoft.com/office/drawing/2014/main" id="{BB834445-A57B-7D5D-1AC8-959E54469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276" y="872704"/>
            <a:ext cx="616527" cy="616527"/>
          </a:xfrm>
          <a:prstGeom prst="rect">
            <a:avLst/>
          </a:prstGeom>
        </p:spPr>
      </p:pic>
      <p:pic>
        <p:nvPicPr>
          <p:cNvPr id="61" name="Graphique 60" descr="Utilisateur avec un remplissage uni">
            <a:extLst>
              <a:ext uri="{FF2B5EF4-FFF2-40B4-BE49-F238E27FC236}">
                <a16:creationId xmlns:a16="http://schemas.microsoft.com/office/drawing/2014/main" id="{4DEA96F4-94E0-21D6-338C-6DA1688E4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2785" y="1035806"/>
            <a:ext cx="616527" cy="616527"/>
          </a:xfrm>
          <a:prstGeom prst="rect">
            <a:avLst/>
          </a:prstGeom>
        </p:spPr>
      </p:pic>
      <p:pic>
        <p:nvPicPr>
          <p:cNvPr id="62" name="Graphique 61" descr="Utilisateur avec un remplissage uni">
            <a:extLst>
              <a:ext uri="{FF2B5EF4-FFF2-40B4-BE49-F238E27FC236}">
                <a16:creationId xmlns:a16="http://schemas.microsoft.com/office/drawing/2014/main" id="{A1FA7C23-46C1-7D6C-9B1D-DD0501D0E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4713" y="1171308"/>
            <a:ext cx="616527" cy="616527"/>
          </a:xfrm>
          <a:prstGeom prst="rect">
            <a:avLst/>
          </a:prstGeom>
        </p:spPr>
      </p:pic>
      <p:pic>
        <p:nvPicPr>
          <p:cNvPr id="63" name="Graphique 62" descr="Utilisateur avec un remplissage uni">
            <a:extLst>
              <a:ext uri="{FF2B5EF4-FFF2-40B4-BE49-F238E27FC236}">
                <a16:creationId xmlns:a16="http://schemas.microsoft.com/office/drawing/2014/main" id="{75C127AA-8C3E-1EAF-C966-88969DEC1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8619" y="1664681"/>
            <a:ext cx="616527" cy="616527"/>
          </a:xfrm>
          <a:prstGeom prst="rect">
            <a:avLst/>
          </a:prstGeom>
        </p:spPr>
      </p:pic>
      <p:pic>
        <p:nvPicPr>
          <p:cNvPr id="64" name="Graphique 63" descr="Utilisateur avec un remplissage uni">
            <a:extLst>
              <a:ext uri="{FF2B5EF4-FFF2-40B4-BE49-F238E27FC236}">
                <a16:creationId xmlns:a16="http://schemas.microsoft.com/office/drawing/2014/main" id="{795A4270-1119-6B74-6FF3-5088056D0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0627" y="1171190"/>
            <a:ext cx="616527" cy="616527"/>
          </a:xfrm>
          <a:prstGeom prst="rect">
            <a:avLst/>
          </a:prstGeom>
        </p:spPr>
      </p:pic>
      <p:pic>
        <p:nvPicPr>
          <p:cNvPr id="66" name="Graphique 65" descr="Utilisateur avec un remplissage uni">
            <a:extLst>
              <a:ext uri="{FF2B5EF4-FFF2-40B4-BE49-F238E27FC236}">
                <a16:creationId xmlns:a16="http://schemas.microsoft.com/office/drawing/2014/main" id="{EA968D91-A784-E233-9BCD-64DF8CD93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5679" y="1626737"/>
            <a:ext cx="616527" cy="616527"/>
          </a:xfrm>
          <a:prstGeom prst="rect">
            <a:avLst/>
          </a:prstGeom>
        </p:spPr>
      </p:pic>
      <p:pic>
        <p:nvPicPr>
          <p:cNvPr id="67" name="Graphique 66" descr="Utilisateur avec un remplissage uni">
            <a:extLst>
              <a:ext uri="{FF2B5EF4-FFF2-40B4-BE49-F238E27FC236}">
                <a16:creationId xmlns:a16="http://schemas.microsoft.com/office/drawing/2014/main" id="{A2A26FF7-2D92-3C97-DC0C-47C7BDEA7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8094" y="1619080"/>
            <a:ext cx="616527" cy="616527"/>
          </a:xfrm>
          <a:prstGeom prst="rect">
            <a:avLst/>
          </a:prstGeom>
        </p:spPr>
      </p:pic>
      <p:pic>
        <p:nvPicPr>
          <p:cNvPr id="72" name="Graphique 71" descr="Utilisateur avec un remplissage uni">
            <a:extLst>
              <a:ext uri="{FF2B5EF4-FFF2-40B4-BE49-F238E27FC236}">
                <a16:creationId xmlns:a16="http://schemas.microsoft.com/office/drawing/2014/main" id="{BE025ADF-D6CD-CB35-B648-372D53385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7085" y="1812042"/>
            <a:ext cx="616527" cy="616527"/>
          </a:xfrm>
          <a:prstGeom prst="rect">
            <a:avLst/>
          </a:prstGeom>
        </p:spPr>
      </p:pic>
      <p:pic>
        <p:nvPicPr>
          <p:cNvPr id="73" name="Graphique 72" descr="Utilisateur avec un remplissage uni">
            <a:extLst>
              <a:ext uri="{FF2B5EF4-FFF2-40B4-BE49-F238E27FC236}">
                <a16:creationId xmlns:a16="http://schemas.microsoft.com/office/drawing/2014/main" id="{91D44325-C2D0-DB22-144D-0ACDF1AC7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399" y="2051312"/>
            <a:ext cx="616527" cy="616527"/>
          </a:xfrm>
          <a:prstGeom prst="rect">
            <a:avLst/>
          </a:prstGeom>
        </p:spPr>
      </p:pic>
      <p:pic>
        <p:nvPicPr>
          <p:cNvPr id="74" name="Graphique 73" descr="Utilisateur avec un remplissage uni">
            <a:extLst>
              <a:ext uri="{FF2B5EF4-FFF2-40B4-BE49-F238E27FC236}">
                <a16:creationId xmlns:a16="http://schemas.microsoft.com/office/drawing/2014/main" id="{AE7DC84F-0ED5-DB8D-DE1B-1EE803958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7446" y="1767745"/>
            <a:ext cx="616527" cy="616527"/>
          </a:xfrm>
          <a:prstGeom prst="rect">
            <a:avLst/>
          </a:prstGeom>
        </p:spPr>
      </p:pic>
      <p:pic>
        <p:nvPicPr>
          <p:cNvPr id="75" name="Graphique 74" descr="Utilisateur avec un remplissage uni">
            <a:extLst>
              <a:ext uri="{FF2B5EF4-FFF2-40B4-BE49-F238E27FC236}">
                <a16:creationId xmlns:a16="http://schemas.microsoft.com/office/drawing/2014/main" id="{08C6B4F6-1F05-9A22-1081-A67D1116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949" y="1822586"/>
            <a:ext cx="616527" cy="616527"/>
          </a:xfrm>
          <a:prstGeom prst="rect">
            <a:avLst/>
          </a:prstGeom>
        </p:spPr>
      </p:pic>
      <p:pic>
        <p:nvPicPr>
          <p:cNvPr id="76" name="Graphique 75" descr="Utilisateur avec un remplissage uni">
            <a:extLst>
              <a:ext uri="{FF2B5EF4-FFF2-40B4-BE49-F238E27FC236}">
                <a16:creationId xmlns:a16="http://schemas.microsoft.com/office/drawing/2014/main" id="{50B61E91-06B4-2468-2BC3-1ACBA4A5D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7874" y="2007249"/>
            <a:ext cx="616527" cy="616527"/>
          </a:xfrm>
          <a:prstGeom prst="rect">
            <a:avLst/>
          </a:prstGeom>
        </p:spPr>
      </p:pic>
      <p:pic>
        <p:nvPicPr>
          <p:cNvPr id="77" name="Graphique 76" descr="Utilisateur avec un remplissage uni">
            <a:extLst>
              <a:ext uri="{FF2B5EF4-FFF2-40B4-BE49-F238E27FC236}">
                <a16:creationId xmlns:a16="http://schemas.microsoft.com/office/drawing/2014/main" id="{50A3D742-38C2-B708-0D00-71090172F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1222" y="2103812"/>
            <a:ext cx="616527" cy="616527"/>
          </a:xfrm>
          <a:prstGeom prst="rect">
            <a:avLst/>
          </a:prstGeom>
        </p:spPr>
      </p:pic>
      <p:pic>
        <p:nvPicPr>
          <p:cNvPr id="78" name="Graphique 77" descr="Utilisateur avec un remplissage uni">
            <a:extLst>
              <a:ext uri="{FF2B5EF4-FFF2-40B4-BE49-F238E27FC236}">
                <a16:creationId xmlns:a16="http://schemas.microsoft.com/office/drawing/2014/main" id="{E122AEE9-3D5B-D94B-4E3B-0F96D3C78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2939" y="2081871"/>
            <a:ext cx="616527" cy="616527"/>
          </a:xfrm>
          <a:prstGeom prst="rect">
            <a:avLst/>
          </a:prstGeom>
        </p:spPr>
      </p:pic>
      <p:pic>
        <p:nvPicPr>
          <p:cNvPr id="79" name="Graphique 78" descr="Utilisateur avec un remplissage uni">
            <a:extLst>
              <a:ext uri="{FF2B5EF4-FFF2-40B4-BE49-F238E27FC236}">
                <a16:creationId xmlns:a16="http://schemas.microsoft.com/office/drawing/2014/main" id="{ECD99EFB-574C-9403-CC61-E0AFA1BC6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1427" y="2133573"/>
            <a:ext cx="616527" cy="616527"/>
          </a:xfrm>
          <a:prstGeom prst="rect">
            <a:avLst/>
          </a:prstGeom>
        </p:spPr>
      </p:pic>
      <p:pic>
        <p:nvPicPr>
          <p:cNvPr id="80" name="Graphique 79" descr="Utilisateur avec un remplissage uni">
            <a:extLst>
              <a:ext uri="{FF2B5EF4-FFF2-40B4-BE49-F238E27FC236}">
                <a16:creationId xmlns:a16="http://schemas.microsoft.com/office/drawing/2014/main" id="{488C807F-CBD7-0FDC-55AF-9E8C0197E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6376" y="1941936"/>
            <a:ext cx="616527" cy="616527"/>
          </a:xfrm>
          <a:prstGeom prst="rect">
            <a:avLst/>
          </a:prstGeom>
        </p:spPr>
      </p:pic>
      <p:pic>
        <p:nvPicPr>
          <p:cNvPr id="81" name="Graphique 80" descr="Utilisateur avec un remplissage uni">
            <a:extLst>
              <a:ext uri="{FF2B5EF4-FFF2-40B4-BE49-F238E27FC236}">
                <a16:creationId xmlns:a16="http://schemas.microsoft.com/office/drawing/2014/main" id="{69EAC53D-827C-2A25-1A1A-4C4B6C806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991" y="2105603"/>
            <a:ext cx="616527" cy="616527"/>
          </a:xfrm>
          <a:prstGeom prst="rect">
            <a:avLst/>
          </a:prstGeom>
        </p:spPr>
      </p:pic>
      <p:pic>
        <p:nvPicPr>
          <p:cNvPr id="82" name="Graphique 81" descr="Utilisateur avec un remplissage uni">
            <a:extLst>
              <a:ext uri="{FF2B5EF4-FFF2-40B4-BE49-F238E27FC236}">
                <a16:creationId xmlns:a16="http://schemas.microsoft.com/office/drawing/2014/main" id="{34B580B0-CC8A-927C-8E12-AD00E149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215" y="1022099"/>
            <a:ext cx="616527" cy="616527"/>
          </a:xfrm>
          <a:prstGeom prst="rect">
            <a:avLst/>
          </a:prstGeom>
        </p:spPr>
      </p:pic>
      <p:pic>
        <p:nvPicPr>
          <p:cNvPr id="83" name="Graphique 82" descr="Utilisateur avec un remplissage uni">
            <a:extLst>
              <a:ext uri="{FF2B5EF4-FFF2-40B4-BE49-F238E27FC236}">
                <a16:creationId xmlns:a16="http://schemas.microsoft.com/office/drawing/2014/main" id="{79A12728-1B2D-E293-BF08-C8615B34A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4745" y="1054309"/>
            <a:ext cx="616527" cy="616527"/>
          </a:xfrm>
          <a:prstGeom prst="rect">
            <a:avLst/>
          </a:prstGeom>
        </p:spPr>
      </p:pic>
      <p:pic>
        <p:nvPicPr>
          <p:cNvPr id="84" name="Graphique 83" descr="Utilisateur avec un remplissage uni">
            <a:extLst>
              <a:ext uri="{FF2B5EF4-FFF2-40B4-BE49-F238E27FC236}">
                <a16:creationId xmlns:a16="http://schemas.microsoft.com/office/drawing/2014/main" id="{92FAA1E5-0B1B-D78A-6FF0-45BDEDB2D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0269" y="1626737"/>
            <a:ext cx="616527" cy="616527"/>
          </a:xfrm>
          <a:prstGeom prst="rect">
            <a:avLst/>
          </a:prstGeom>
        </p:spPr>
      </p:pic>
      <p:pic>
        <p:nvPicPr>
          <p:cNvPr id="85" name="Graphique 84" descr="Utilisateur avec un remplissage uni">
            <a:extLst>
              <a:ext uri="{FF2B5EF4-FFF2-40B4-BE49-F238E27FC236}">
                <a16:creationId xmlns:a16="http://schemas.microsoft.com/office/drawing/2014/main" id="{C906B2A5-9A8C-1DAD-8010-5431CFE3F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0977" y="1633526"/>
            <a:ext cx="616527" cy="616527"/>
          </a:xfrm>
          <a:prstGeom prst="rect">
            <a:avLst/>
          </a:prstGeom>
        </p:spPr>
      </p:pic>
      <p:pic>
        <p:nvPicPr>
          <p:cNvPr id="86" name="Graphique 85" descr="Utilisateur avec un remplissage uni">
            <a:extLst>
              <a:ext uri="{FF2B5EF4-FFF2-40B4-BE49-F238E27FC236}">
                <a16:creationId xmlns:a16="http://schemas.microsoft.com/office/drawing/2014/main" id="{AFCC0B62-B6D0-7C9B-95B1-2F78C433C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2142" y="1621697"/>
            <a:ext cx="616527" cy="616527"/>
          </a:xfrm>
          <a:prstGeom prst="rect">
            <a:avLst/>
          </a:prstGeom>
        </p:spPr>
      </p:pic>
      <p:pic>
        <p:nvPicPr>
          <p:cNvPr id="87" name="Graphique 86" descr="Utilisateur avec un remplissage uni">
            <a:extLst>
              <a:ext uri="{FF2B5EF4-FFF2-40B4-BE49-F238E27FC236}">
                <a16:creationId xmlns:a16="http://schemas.microsoft.com/office/drawing/2014/main" id="{3BE05890-D4E7-2763-67E5-B631A7526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037" y="2012294"/>
            <a:ext cx="616527" cy="616527"/>
          </a:xfrm>
          <a:prstGeom prst="rect">
            <a:avLst/>
          </a:prstGeom>
        </p:spPr>
      </p:pic>
      <p:pic>
        <p:nvPicPr>
          <p:cNvPr id="88" name="Graphique 87" descr="Utilisateur avec un remplissage uni">
            <a:extLst>
              <a:ext uri="{FF2B5EF4-FFF2-40B4-BE49-F238E27FC236}">
                <a16:creationId xmlns:a16="http://schemas.microsoft.com/office/drawing/2014/main" id="{C38B52CA-9B31-6956-7475-7F453AD9B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8507" y="1641711"/>
            <a:ext cx="616527" cy="616527"/>
          </a:xfrm>
          <a:prstGeom prst="rect">
            <a:avLst/>
          </a:prstGeom>
        </p:spPr>
      </p:pic>
      <p:pic>
        <p:nvPicPr>
          <p:cNvPr id="89" name="Graphique 88" descr="Utilisateur avec un remplissage uni">
            <a:extLst>
              <a:ext uri="{FF2B5EF4-FFF2-40B4-BE49-F238E27FC236}">
                <a16:creationId xmlns:a16="http://schemas.microsoft.com/office/drawing/2014/main" id="{445B2ED4-2843-7400-C7DE-6F5101CE4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0980" y="1144229"/>
            <a:ext cx="616527" cy="616527"/>
          </a:xfrm>
          <a:prstGeom prst="rect">
            <a:avLst/>
          </a:prstGeom>
        </p:spPr>
      </p:pic>
      <p:pic>
        <p:nvPicPr>
          <p:cNvPr id="90" name="Graphique 89" descr="Utilisateur avec un remplissage uni">
            <a:extLst>
              <a:ext uri="{FF2B5EF4-FFF2-40B4-BE49-F238E27FC236}">
                <a16:creationId xmlns:a16="http://schemas.microsoft.com/office/drawing/2014/main" id="{A4586251-0886-7A7C-8A01-6A74303BA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2456" y="1887706"/>
            <a:ext cx="616527" cy="616527"/>
          </a:xfrm>
          <a:prstGeom prst="rect">
            <a:avLst/>
          </a:prstGeom>
        </p:spPr>
      </p:pic>
      <p:pic>
        <p:nvPicPr>
          <p:cNvPr id="91" name="Graphique 90" descr="Utilisateur avec un remplissage uni">
            <a:extLst>
              <a:ext uri="{FF2B5EF4-FFF2-40B4-BE49-F238E27FC236}">
                <a16:creationId xmlns:a16="http://schemas.microsoft.com/office/drawing/2014/main" id="{1478C6B9-3A51-84DE-5501-77017FC87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3666" y="1936636"/>
            <a:ext cx="616527" cy="616527"/>
          </a:xfrm>
          <a:prstGeom prst="rect">
            <a:avLst/>
          </a:prstGeom>
        </p:spPr>
      </p:pic>
      <p:pic>
        <p:nvPicPr>
          <p:cNvPr id="92" name="Graphique 91" descr="Utilisateur avec un remplissage uni">
            <a:extLst>
              <a:ext uri="{FF2B5EF4-FFF2-40B4-BE49-F238E27FC236}">
                <a16:creationId xmlns:a16="http://schemas.microsoft.com/office/drawing/2014/main" id="{E16A715C-8637-2C36-323B-9DEA429E5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6781" y="2132148"/>
            <a:ext cx="616527" cy="616527"/>
          </a:xfrm>
          <a:prstGeom prst="rect">
            <a:avLst/>
          </a:prstGeom>
        </p:spPr>
      </p:pic>
      <p:pic>
        <p:nvPicPr>
          <p:cNvPr id="93" name="Graphique 92" descr="Utilisateur avec un remplissage uni">
            <a:extLst>
              <a:ext uri="{FF2B5EF4-FFF2-40B4-BE49-F238E27FC236}">
                <a16:creationId xmlns:a16="http://schemas.microsoft.com/office/drawing/2014/main" id="{9F2C4F3A-FE56-BC63-4907-BC7652B11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7106" y="1680194"/>
            <a:ext cx="616527" cy="616527"/>
          </a:xfrm>
          <a:prstGeom prst="rect">
            <a:avLst/>
          </a:prstGeom>
        </p:spPr>
      </p:pic>
      <p:pic>
        <p:nvPicPr>
          <p:cNvPr id="94" name="Graphique 93" descr="Utilisateur avec un remplissage uni">
            <a:extLst>
              <a:ext uri="{FF2B5EF4-FFF2-40B4-BE49-F238E27FC236}">
                <a16:creationId xmlns:a16="http://schemas.microsoft.com/office/drawing/2014/main" id="{55CCB799-A41C-ADC0-3DCE-D260511904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0821" y="1246329"/>
            <a:ext cx="616527" cy="616527"/>
          </a:xfrm>
          <a:prstGeom prst="rect">
            <a:avLst/>
          </a:prstGeom>
        </p:spPr>
      </p:pic>
      <p:pic>
        <p:nvPicPr>
          <p:cNvPr id="95" name="Graphique 94" descr="Utilisateur avec un remplissage uni">
            <a:extLst>
              <a:ext uri="{FF2B5EF4-FFF2-40B4-BE49-F238E27FC236}">
                <a16:creationId xmlns:a16="http://schemas.microsoft.com/office/drawing/2014/main" id="{00B37027-D838-2CA4-235F-AFA26D288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8843" y="995019"/>
            <a:ext cx="616527" cy="616527"/>
          </a:xfrm>
          <a:prstGeom prst="rect">
            <a:avLst/>
          </a:prstGeom>
        </p:spPr>
      </p:pic>
      <p:pic>
        <p:nvPicPr>
          <p:cNvPr id="96" name="Graphique 95" descr="Utilisateur avec un remplissage uni">
            <a:extLst>
              <a:ext uri="{FF2B5EF4-FFF2-40B4-BE49-F238E27FC236}">
                <a16:creationId xmlns:a16="http://schemas.microsoft.com/office/drawing/2014/main" id="{9E2C3329-78AC-69D6-091E-81A0B5951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4677" y="1209916"/>
            <a:ext cx="616527" cy="616527"/>
          </a:xfrm>
          <a:prstGeom prst="rect">
            <a:avLst/>
          </a:prstGeom>
        </p:spPr>
      </p:pic>
      <p:pic>
        <p:nvPicPr>
          <p:cNvPr id="97" name="Graphique 96" descr="Utilisateur avec un remplissage uni">
            <a:extLst>
              <a:ext uri="{FF2B5EF4-FFF2-40B4-BE49-F238E27FC236}">
                <a16:creationId xmlns:a16="http://schemas.microsoft.com/office/drawing/2014/main" id="{481C4F00-8DB1-30B3-9F22-B85FABE21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5349" y="1221232"/>
            <a:ext cx="616527" cy="616527"/>
          </a:xfrm>
          <a:prstGeom prst="rect">
            <a:avLst/>
          </a:prstGeom>
        </p:spPr>
      </p:pic>
      <p:pic>
        <p:nvPicPr>
          <p:cNvPr id="98" name="Graphique 97" descr="Utilisateur avec un remplissage uni">
            <a:extLst>
              <a:ext uri="{FF2B5EF4-FFF2-40B4-BE49-F238E27FC236}">
                <a16:creationId xmlns:a16="http://schemas.microsoft.com/office/drawing/2014/main" id="{98D97CA9-BB6E-D7D9-50EA-0C901BE93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5985" y="1271156"/>
            <a:ext cx="616527" cy="616527"/>
          </a:xfrm>
          <a:prstGeom prst="rect">
            <a:avLst/>
          </a:prstGeom>
        </p:spPr>
      </p:pic>
      <p:sp>
        <p:nvSpPr>
          <p:cNvPr id="99" name="Content Placeholder 5">
            <a:extLst>
              <a:ext uri="{FF2B5EF4-FFF2-40B4-BE49-F238E27FC236}">
                <a16:creationId xmlns:a16="http://schemas.microsoft.com/office/drawing/2014/main" id="{2442EA4C-F908-C541-9FD8-C5085FA3B790}"/>
              </a:ext>
            </a:extLst>
          </p:cNvPr>
          <p:cNvSpPr txBox="1">
            <a:spLocks/>
          </p:cNvSpPr>
          <p:nvPr/>
        </p:nvSpPr>
        <p:spPr>
          <a:xfrm>
            <a:off x="838200" y="205626"/>
            <a:ext cx="10397648" cy="747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Esteban" panose="020B0604020202020204" charset="0"/>
              </a:rPr>
              <a:t>Are you </a:t>
            </a:r>
            <a:r>
              <a:rPr lang="en-US" dirty="0" err="1">
                <a:latin typeface="Esteban" panose="020B0604020202020204" charset="0"/>
              </a:rPr>
              <a:t>favourable</a:t>
            </a:r>
            <a:r>
              <a:rPr lang="en-US" dirty="0">
                <a:latin typeface="Esteban" panose="020B0604020202020204" charset="0"/>
              </a:rPr>
              <a:t> to hiring quotas?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Esteban" panose="020B0604020202020204" charset="0"/>
              </a:rPr>
              <a:t>(i.e. having a minimum percentage of workers with specific sociodemographic characteristics)</a:t>
            </a:r>
            <a:endParaRPr lang="en-US" dirty="0">
              <a:latin typeface="Esteban" panose="020B0604020202020204" charset="0"/>
            </a:endParaRPr>
          </a:p>
        </p:txBody>
      </p:sp>
      <p:sp>
        <p:nvSpPr>
          <p:cNvPr id="100" name="Content Placeholder 5">
            <a:extLst>
              <a:ext uri="{FF2B5EF4-FFF2-40B4-BE49-F238E27FC236}">
                <a16:creationId xmlns:a16="http://schemas.microsoft.com/office/drawing/2014/main" id="{48E3FF14-19AB-505C-6409-37BF4BD6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9299"/>
            <a:ext cx="10397648" cy="39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could be the true distribution of the variable if we observed the whole population. What may possible be at work here:</a:t>
            </a:r>
          </a:p>
          <a:p>
            <a:pPr lvl="1"/>
            <a:r>
              <a:rPr lang="en-US" dirty="0"/>
              <a:t>Sample selection bias</a:t>
            </a:r>
          </a:p>
          <a:p>
            <a:pPr lvl="1"/>
            <a:r>
              <a:rPr lang="en-US" dirty="0"/>
              <a:t>Self-selection bias: people </a:t>
            </a:r>
            <a:r>
              <a:rPr lang="en-US" dirty="0">
                <a:solidFill>
                  <a:srgbClr val="1891C3"/>
                </a:solidFill>
              </a:rPr>
              <a:t>select into</a:t>
            </a:r>
            <a:r>
              <a:rPr lang="en-US" dirty="0"/>
              <a:t> taking the questionnaire</a:t>
            </a:r>
          </a:p>
          <a:p>
            <a:pPr lvl="1"/>
            <a:r>
              <a:rPr lang="en-US" dirty="0"/>
              <a:t>Social desirability bias: tendency to provide socially </a:t>
            </a:r>
            <a:r>
              <a:rPr lang="en-US" dirty="0" err="1"/>
              <a:t>favourable</a:t>
            </a:r>
            <a:r>
              <a:rPr lang="en-US" dirty="0"/>
              <a:t> answers to conform to perceived social pressure (i.e. you respond what you feel you are expected to respond)</a:t>
            </a:r>
          </a:p>
          <a:p>
            <a:pPr marL="0" indent="0">
              <a:buNone/>
            </a:pPr>
            <a:r>
              <a:rPr lang="en-US" dirty="0"/>
              <a:t>Fun thing: a lot of biases intersect. You can have multiple problems happening at once.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02D8F5C-12CD-4AF3-4649-D697A3CBD352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4399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E4449-E0B9-7EDC-82AF-1D28C733F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EAEF109-541A-16A1-2236-9E2A884C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0C8104-05A0-DB2D-4222-325C7F76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24</a:t>
            </a:fld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0C85AF-F6B0-2532-4CD5-DF36D6BF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word on </a:t>
            </a:r>
            <a:r>
              <a:rPr lang="en-GB" dirty="0">
                <a:solidFill>
                  <a:srgbClr val="EB6E40"/>
                </a:solidFill>
              </a:rPr>
              <a:t>colliding</a:t>
            </a:r>
          </a:p>
        </p:txBody>
      </p:sp>
      <p:sp>
        <p:nvSpPr>
          <p:cNvPr id="68" name="Content Placeholder 5">
            <a:extLst>
              <a:ext uri="{FF2B5EF4-FFF2-40B4-BE49-F238E27FC236}">
                <a16:creationId xmlns:a16="http://schemas.microsoft.com/office/drawing/2014/main" id="{D1BCFFD5-1BED-CEC1-ED4A-3270DAC26B8C}"/>
              </a:ext>
            </a:extLst>
          </p:cNvPr>
          <p:cNvSpPr txBox="1">
            <a:spLocks/>
          </p:cNvSpPr>
          <p:nvPr/>
        </p:nvSpPr>
        <p:spPr>
          <a:xfrm>
            <a:off x="838201" y="1612884"/>
            <a:ext cx="10515599" cy="4345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Quite counterintuitive concept: you can introduce bias by including more variable into your analysis.</a:t>
            </a:r>
          </a:p>
          <a:p>
            <a:r>
              <a:rPr lang="en-US" dirty="0"/>
              <a:t>Classic example: the gender pay gap.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D9694A-F6D7-0E3F-98BA-A129A5E6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97" r="12830" b="75375"/>
          <a:stretch/>
        </p:blipFill>
        <p:spPr>
          <a:xfrm>
            <a:off x="292330" y="4286243"/>
            <a:ext cx="5037513" cy="11204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7AF554-7CE8-2E1A-36B3-057B8E0E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9" t="27555" r="-479" b="-85"/>
          <a:stretch/>
        </p:blipFill>
        <p:spPr>
          <a:xfrm>
            <a:off x="5422341" y="3207607"/>
            <a:ext cx="6376518" cy="31487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616F9E1-E364-CE2E-AE7C-5952A3D034B5}"/>
              </a:ext>
            </a:extLst>
          </p:cNvPr>
          <p:cNvSpPr txBox="1"/>
          <p:nvPr/>
        </p:nvSpPr>
        <p:spPr>
          <a:xfrm rot="1204418">
            <a:off x="6438123" y="6178266"/>
            <a:ext cx="1614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B0604020202020204" charset="0"/>
              </a:rPr>
              <a:t>mdr</a:t>
            </a:r>
            <a:endParaRPr lang="fr-FR" sz="1100" dirty="0">
              <a:solidFill>
                <a:schemeClr val="tx1">
                  <a:lumMod val="75000"/>
                  <a:lumOff val="25000"/>
                </a:schemeClr>
              </a:solidFill>
              <a:latin typeface="Esteban" panose="020B060402020202020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F296B2C-CE77-B450-7BC3-99E2EF8E761B}"/>
              </a:ext>
            </a:extLst>
          </p:cNvPr>
          <p:cNvSpPr txBox="1"/>
          <p:nvPr/>
        </p:nvSpPr>
        <p:spPr>
          <a:xfrm>
            <a:off x="1546844" y="3786849"/>
            <a:ext cx="389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B0604020202020204" charset="0"/>
              </a:rPr>
              <a:t>(2017 article)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07F9342E-9221-C43A-A8A2-285D1C173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330" y="3678154"/>
            <a:ext cx="1162016" cy="5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4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4106C-8F70-F16A-AAB7-01D51ED7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8FC4DAF-A7E2-8C29-B2B2-8AF5691984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346063-9975-D1CB-4869-8DE8E05B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25</a:t>
            </a:fld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5859BF-6042-439A-D6C1-8F3393B5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Ok so no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discrimi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endParaRPr lang="en-GB" dirty="0">
              <a:solidFill>
                <a:srgbClr val="EB6E40"/>
              </a:solidFill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EAB54D4-2F1D-E0C6-839F-C65C7152E5B2}"/>
              </a:ext>
            </a:extLst>
          </p:cNvPr>
          <p:cNvGrpSpPr/>
          <p:nvPr/>
        </p:nvGrpSpPr>
        <p:grpSpPr>
          <a:xfrm>
            <a:off x="6564630" y="-67469"/>
            <a:ext cx="2112645" cy="2190750"/>
            <a:chOff x="1078941" y="1197864"/>
            <a:chExt cx="4462272" cy="4462272"/>
          </a:xfrm>
        </p:grpSpPr>
        <p:pic>
          <p:nvPicPr>
            <p:cNvPr id="7" name="Image 6" descr="Une image contenant clipart, dessin, croquis, Dessin au trait&#10;&#10;Description générée automatiquement">
              <a:extLst>
                <a:ext uri="{FF2B5EF4-FFF2-40B4-BE49-F238E27FC236}">
                  <a16:creationId xmlns:a16="http://schemas.microsoft.com/office/drawing/2014/main" id="{3F348005-2544-3393-FCC7-58FBAF7F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41" y="1197864"/>
              <a:ext cx="4462272" cy="4462272"/>
            </a:xfrm>
            <a:prstGeom prst="rect">
              <a:avLst/>
            </a:prstGeom>
          </p:spPr>
        </p:pic>
        <p:pic>
          <p:nvPicPr>
            <p:cNvPr id="11" name="Image 10" descr="Une image contenant texte, Appareils électroniques, cassette, Cassette audio&#10;&#10;Description générée automatiquement">
              <a:extLst>
                <a:ext uri="{FF2B5EF4-FFF2-40B4-BE49-F238E27FC236}">
                  <a16:creationId xmlns:a16="http://schemas.microsoft.com/office/drawing/2014/main" id="{DD543D28-9A4B-C41C-BEED-926552877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18719">
              <a:off x="2736049" y="1636290"/>
              <a:ext cx="1148057" cy="1774272"/>
            </a:xfrm>
            <a:prstGeom prst="rect">
              <a:avLst/>
            </a:prstGeom>
          </p:spPr>
        </p:pic>
      </p:grp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36259AF2-407B-C37B-9942-F44489349C59}"/>
              </a:ext>
            </a:extLst>
          </p:cNvPr>
          <p:cNvSpPr txBox="1">
            <a:spLocks/>
          </p:cNvSpPr>
          <p:nvPr/>
        </p:nvSpPr>
        <p:spPr>
          <a:xfrm>
            <a:off x="838201" y="221643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dirty="0">
                <a:solidFill>
                  <a:srgbClr val="EB6E40"/>
                </a:solidFill>
              </a:rPr>
              <a:t>colliding bias </a:t>
            </a:r>
            <a:r>
              <a:rPr lang="en-US" dirty="0"/>
              <a:t>in Causal Inference: The Mixtape using simulation data.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32740270-FEBD-57C9-F120-66F53C65CD0E}"/>
              </a:ext>
            </a:extLst>
          </p:cNvPr>
          <p:cNvSpPr txBox="1">
            <a:spLocks/>
          </p:cNvSpPr>
          <p:nvPr/>
        </p:nvSpPr>
        <p:spPr>
          <a:xfrm>
            <a:off x="838201" y="3607959"/>
            <a:ext cx="10753725" cy="261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Data generating process:</a:t>
            </a:r>
          </a:p>
          <a:p>
            <a:r>
              <a:rPr lang="en-US" sz="2400" dirty="0">
                <a:latin typeface="Esteban" panose="020B0604020202020204" charset="0"/>
              </a:rPr>
              <a:t>Ability ~ N(1, 0)</a:t>
            </a:r>
            <a:endParaRPr lang="en-US" sz="2400" dirty="0"/>
          </a:p>
          <a:p>
            <a:r>
              <a:rPr lang="en-US" sz="2400" dirty="0">
                <a:latin typeface="Esteban" panose="020B0604020202020204" charset="0"/>
              </a:rPr>
              <a:t>Discrimination = Female = 1 </a:t>
            </a:r>
          </a:p>
          <a:p>
            <a:r>
              <a:rPr lang="en-US" sz="2400" dirty="0">
                <a:latin typeface="Esteban" panose="020B0604020202020204" charset="0"/>
              </a:rPr>
              <a:t>Occupation = 1 + 2*Ability – 2*Discrimination + N(0, 1)</a:t>
            </a:r>
          </a:p>
          <a:p>
            <a:r>
              <a:rPr lang="en-US" sz="2400" b="1" dirty="0">
                <a:solidFill>
                  <a:srgbClr val="1891C3"/>
                </a:solidFill>
                <a:latin typeface="Esteban" panose="020B0604020202020204" charset="0"/>
              </a:rPr>
              <a:t>Wage = 1 – 1*Discrimination + 1*Occupation + 2*Ability + N(0, 1)</a:t>
            </a:r>
          </a:p>
          <a:p>
            <a:pPr marL="0" indent="0">
              <a:buNone/>
            </a:pPr>
            <a:endParaRPr lang="en-US" sz="2400" dirty="0">
              <a:latin typeface="Esteban" panose="020B0604020202020204" charset="0"/>
            </a:endParaRPr>
          </a:p>
          <a:p>
            <a:pPr marL="0" indent="0">
              <a:buNone/>
            </a:pPr>
            <a:r>
              <a:rPr lang="en-US" sz="2400" dirty="0"/>
              <a:t>Causal effect of discrimination on wage should be </a:t>
            </a:r>
            <a:r>
              <a:rPr lang="en-US" sz="2400" b="1" dirty="0"/>
              <a:t>-1 </a:t>
            </a:r>
            <a:r>
              <a:rPr lang="en-US" sz="2400" dirty="0"/>
              <a:t>in this model.</a:t>
            </a:r>
          </a:p>
        </p:txBody>
      </p:sp>
    </p:spTree>
    <p:extLst>
      <p:ext uri="{BB962C8B-B14F-4D97-AF65-F5344CB8AC3E}">
        <p14:creationId xmlns:p14="http://schemas.microsoft.com/office/powerpoint/2010/main" val="349124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F744-18CA-93CA-FA06-EF46EDCD0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335475-C355-7A15-7931-0669C10D30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D04C1B-42CD-7AC1-D94D-BD09541F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26</a:t>
            </a:fld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56CB80-E48F-DC93-4234-E3C085DE0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E76321"/>
                </a:solidFill>
              </a:rPr>
              <a:t>First regression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naïve</a:t>
            </a:r>
            <a:endParaRPr lang="en-GB" dirty="0">
              <a:solidFill>
                <a:srgbClr val="EB6E4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474D0A-C8E2-66EF-DE5B-BC4D31EE4D1F}"/>
              </a:ext>
            </a:extLst>
          </p:cNvPr>
          <p:cNvSpPr txBox="1"/>
          <p:nvPr/>
        </p:nvSpPr>
        <p:spPr>
          <a:xfrm>
            <a:off x="520446" y="3628224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B0604020202020204" charset="0"/>
              </a:rPr>
              <a:t>Female</a:t>
            </a:r>
            <a:endParaRPr lang="fr-FR" dirty="0">
              <a:latin typeface="Esteban" panose="020B060402020202020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AACEA7-66D3-9691-C136-2ADD8B2A5DDF}"/>
              </a:ext>
            </a:extLst>
          </p:cNvPr>
          <p:cNvSpPr txBox="1"/>
          <p:nvPr/>
        </p:nvSpPr>
        <p:spPr>
          <a:xfrm>
            <a:off x="1926336" y="2843825"/>
            <a:ext cx="174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B0604020202020204" charset="0"/>
              </a:rPr>
              <a:t>Discrimination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CCE27EE-D1CB-27C7-D6BF-136577C456A4}"/>
              </a:ext>
            </a:extLst>
          </p:cNvPr>
          <p:cNvSpPr txBox="1"/>
          <p:nvPr/>
        </p:nvSpPr>
        <p:spPr>
          <a:xfrm>
            <a:off x="3666744" y="3673206"/>
            <a:ext cx="174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B0604020202020204" charset="0"/>
              </a:rPr>
              <a:t>Wage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DA70306-FCB9-7A2C-F3DE-616146ACD2D3}"/>
              </a:ext>
            </a:extLst>
          </p:cNvPr>
          <p:cNvCxnSpPr/>
          <p:nvPr/>
        </p:nvCxnSpPr>
        <p:spPr>
          <a:xfrm flipV="1">
            <a:off x="1371600" y="3213157"/>
            <a:ext cx="554736" cy="41506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F0FEB7F-DADB-2C39-6473-5BB28AE5A5E3}"/>
              </a:ext>
            </a:extLst>
          </p:cNvPr>
          <p:cNvCxnSpPr>
            <a:cxnSpLocks/>
          </p:cNvCxnSpPr>
          <p:nvPr/>
        </p:nvCxnSpPr>
        <p:spPr>
          <a:xfrm>
            <a:off x="3666744" y="3213157"/>
            <a:ext cx="402336" cy="46004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AC027D0-2827-463B-79DF-278337A97C91}"/>
              </a:ext>
            </a:extLst>
          </p:cNvPr>
          <p:cNvGrpSpPr/>
          <p:nvPr/>
        </p:nvGrpSpPr>
        <p:grpSpPr>
          <a:xfrm>
            <a:off x="5353050" y="2572791"/>
            <a:ext cx="2987040" cy="3193161"/>
            <a:chOff x="5407152" y="2891917"/>
            <a:chExt cx="2987040" cy="319316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4AD77EBA-71A4-474A-E762-5394B578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5459"/>
            <a:stretch/>
          </p:blipFill>
          <p:spPr>
            <a:xfrm>
              <a:off x="5407152" y="2891917"/>
              <a:ext cx="2987040" cy="3193161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50CC5799-14F3-8190-035C-B6DC09BA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6917" r="28552" b="80835"/>
            <a:stretch/>
          </p:blipFill>
          <p:spPr>
            <a:xfrm>
              <a:off x="6749034" y="2891917"/>
              <a:ext cx="1645158" cy="611973"/>
            </a:xfrm>
            <a:prstGeom prst="rect">
              <a:avLst/>
            </a:prstGeom>
          </p:spPr>
        </p:pic>
      </p:grp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F898CAE-8B79-027A-19C5-051544956722}"/>
              </a:ext>
            </a:extLst>
          </p:cNvPr>
          <p:cNvSpPr txBox="1">
            <a:spLocks/>
          </p:cNvSpPr>
          <p:nvPr/>
        </p:nvSpPr>
        <p:spPr>
          <a:xfrm>
            <a:off x="838201" y="1690688"/>
            <a:ext cx="10515599" cy="611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get the total effect of being female </a:t>
            </a:r>
            <a:r>
              <a:rPr lang="en-US"/>
              <a:t>on W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8A9AC2A-6DD2-A035-84D5-98148492950C}"/>
              </a:ext>
            </a:extLst>
          </p:cNvPr>
          <p:cNvSpPr txBox="1">
            <a:spLocks/>
          </p:cNvSpPr>
          <p:nvPr/>
        </p:nvSpPr>
        <p:spPr>
          <a:xfrm>
            <a:off x="8610599" y="2843825"/>
            <a:ext cx="3581401" cy="261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True model: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Ability ~ N(1, 0)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Discrimination = F = 1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Wage = 1 </a:t>
            </a:r>
            <a:r>
              <a:rPr lang="en-US" sz="2400" b="1" dirty="0">
                <a:latin typeface="Esteban" panose="020B0604020202020204" charset="0"/>
              </a:rPr>
              <a:t>– Discrimination </a:t>
            </a:r>
            <a:r>
              <a:rPr lang="en-US" sz="2400" dirty="0">
                <a:latin typeface="Esteban" panose="020B0604020202020204" charset="0"/>
              </a:rPr>
              <a:t>+ Occupation + 2*Ability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Occupation = 1 + 2*Ability </a:t>
            </a:r>
            <a:r>
              <a:rPr lang="en-US" sz="2400" b="1" dirty="0">
                <a:latin typeface="Esteban" panose="020B0604020202020204" charset="0"/>
              </a:rPr>
              <a:t>– 2*Discrimination</a:t>
            </a:r>
          </a:p>
        </p:txBody>
      </p:sp>
    </p:spTree>
    <p:extLst>
      <p:ext uri="{BB962C8B-B14F-4D97-AF65-F5344CB8AC3E}">
        <p14:creationId xmlns:p14="http://schemas.microsoft.com/office/powerpoint/2010/main" val="232635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D5CE3-D8CF-33B3-B8D7-A6820D722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1BBBA1A-3B31-1B99-C575-D28482AE5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99F76E-D6FC-7FFF-76A2-3E82B162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27</a:t>
            </a:fld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45C19A0-86F9-B788-176B-99EC3AC903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98" r="27373"/>
          <a:stretch/>
        </p:blipFill>
        <p:spPr>
          <a:xfrm>
            <a:off x="6662928" y="2553177"/>
            <a:ext cx="1805940" cy="31931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F05CA8-F607-FFB7-314D-C0F2ADBAE2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0633"/>
          <a:stretch/>
        </p:blipFill>
        <p:spPr>
          <a:xfrm>
            <a:off x="5366956" y="2553177"/>
            <a:ext cx="1298829" cy="319316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9BBC30E-F5C2-E4C5-09AC-5C390EE3CE00}"/>
              </a:ext>
            </a:extLst>
          </p:cNvPr>
          <p:cNvSpPr txBox="1"/>
          <p:nvPr/>
        </p:nvSpPr>
        <p:spPr>
          <a:xfrm>
            <a:off x="520446" y="3656601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B0604020202020204" charset="0"/>
              </a:rPr>
              <a:t>Female</a:t>
            </a:r>
            <a:endParaRPr lang="fr-FR" dirty="0">
              <a:latin typeface="Esteban" panose="020B060402020202020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C1089CA-D148-0191-9B0C-1989404FD39E}"/>
              </a:ext>
            </a:extLst>
          </p:cNvPr>
          <p:cNvSpPr txBox="1"/>
          <p:nvPr/>
        </p:nvSpPr>
        <p:spPr>
          <a:xfrm>
            <a:off x="1926336" y="2872202"/>
            <a:ext cx="174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B0604020202020204" charset="0"/>
              </a:rPr>
              <a:t>Discrimination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768452A-31B2-1EC6-006A-5752B391BDB6}"/>
              </a:ext>
            </a:extLst>
          </p:cNvPr>
          <p:cNvSpPr txBox="1"/>
          <p:nvPr/>
        </p:nvSpPr>
        <p:spPr>
          <a:xfrm>
            <a:off x="3666744" y="3701583"/>
            <a:ext cx="74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B0604020202020204" charset="0"/>
              </a:rPr>
              <a:t>Wage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9E3829A-827C-1F24-F508-D678F329A2C5}"/>
              </a:ext>
            </a:extLst>
          </p:cNvPr>
          <p:cNvSpPr txBox="1"/>
          <p:nvPr/>
        </p:nvSpPr>
        <p:spPr>
          <a:xfrm>
            <a:off x="1014222" y="4896089"/>
            <a:ext cx="174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B0604020202020204" charset="0"/>
              </a:rPr>
              <a:t>Occupation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AB4647E-CD75-1CFD-5706-10ABF98176DE}"/>
              </a:ext>
            </a:extLst>
          </p:cNvPr>
          <p:cNvCxnSpPr/>
          <p:nvPr/>
        </p:nvCxnSpPr>
        <p:spPr>
          <a:xfrm flipV="1">
            <a:off x="1371600" y="3241534"/>
            <a:ext cx="554736" cy="41506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8EEF5D4-0E91-CA79-BD3E-EDFDF23DADC8}"/>
              </a:ext>
            </a:extLst>
          </p:cNvPr>
          <p:cNvCxnSpPr>
            <a:cxnSpLocks/>
          </p:cNvCxnSpPr>
          <p:nvPr/>
        </p:nvCxnSpPr>
        <p:spPr>
          <a:xfrm>
            <a:off x="3666744" y="3241534"/>
            <a:ext cx="402336" cy="46004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67AEAC7-1AE6-8018-EC3F-180876E88BC1}"/>
              </a:ext>
            </a:extLst>
          </p:cNvPr>
          <p:cNvCxnSpPr>
            <a:cxnSpLocks/>
          </p:cNvCxnSpPr>
          <p:nvPr/>
        </p:nvCxnSpPr>
        <p:spPr>
          <a:xfrm flipV="1">
            <a:off x="2419350" y="4179143"/>
            <a:ext cx="1466850" cy="9016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26B36AF-FE20-5985-EDC3-75F1EC7B7842}"/>
              </a:ext>
            </a:extLst>
          </p:cNvPr>
          <p:cNvCxnSpPr>
            <a:cxnSpLocks/>
          </p:cNvCxnSpPr>
          <p:nvPr/>
        </p:nvCxnSpPr>
        <p:spPr>
          <a:xfrm flipH="1">
            <a:off x="1985819" y="3370473"/>
            <a:ext cx="722472" cy="140088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2A40AEE-337F-0A30-D571-59C8AC75B3EC}"/>
              </a:ext>
            </a:extLst>
          </p:cNvPr>
          <p:cNvSpPr txBox="1"/>
          <p:nvPr/>
        </p:nvSpPr>
        <p:spPr>
          <a:xfrm>
            <a:off x="3666744" y="4896089"/>
            <a:ext cx="93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  <a:latin typeface="Esteban" panose="020B0604020202020204" charset="0"/>
              </a:rPr>
              <a:t>Ability</a:t>
            </a:r>
            <a:endParaRPr lang="fr-FR" dirty="0">
              <a:solidFill>
                <a:schemeClr val="bg2">
                  <a:lumMod val="75000"/>
                </a:schemeClr>
              </a:solidFill>
              <a:latin typeface="Esteban" panose="020B0604020202020204" charset="0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0715069-6A69-E9B6-3118-8C6013EC355E}"/>
              </a:ext>
            </a:extLst>
          </p:cNvPr>
          <p:cNvCxnSpPr>
            <a:cxnSpLocks/>
          </p:cNvCxnSpPr>
          <p:nvPr/>
        </p:nvCxnSpPr>
        <p:spPr>
          <a:xfrm flipV="1">
            <a:off x="4113419" y="4197748"/>
            <a:ext cx="0" cy="590113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EC3E819D-F1B7-28D5-2CEA-C77D13D1ACDC}"/>
              </a:ext>
            </a:extLst>
          </p:cNvPr>
          <p:cNvCxnSpPr>
            <a:cxnSpLocks/>
          </p:cNvCxnSpPr>
          <p:nvPr/>
        </p:nvCxnSpPr>
        <p:spPr>
          <a:xfrm flipH="1">
            <a:off x="2590800" y="5128106"/>
            <a:ext cx="982456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6DCC9ABB-A075-74C7-AA8E-E668FB3D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E76321"/>
                </a:solidFill>
              </a:rPr>
              <a:t>Second regression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with occupation</a:t>
            </a:r>
            <a:endParaRPr lang="en-GB" dirty="0">
              <a:solidFill>
                <a:srgbClr val="EB6E40"/>
              </a:solidFill>
            </a:endParaRPr>
          </a:p>
        </p:txBody>
      </p:sp>
      <p:sp>
        <p:nvSpPr>
          <p:cNvPr id="43" name="Content Placeholder 5">
            <a:extLst>
              <a:ext uri="{FF2B5EF4-FFF2-40B4-BE49-F238E27FC236}">
                <a16:creationId xmlns:a16="http://schemas.microsoft.com/office/drawing/2014/main" id="{0A06B018-22C0-AC19-7068-BB3E982A8A95}"/>
              </a:ext>
            </a:extLst>
          </p:cNvPr>
          <p:cNvSpPr txBox="1">
            <a:spLocks/>
          </p:cNvSpPr>
          <p:nvPr/>
        </p:nvSpPr>
        <p:spPr>
          <a:xfrm>
            <a:off x="8610599" y="2843825"/>
            <a:ext cx="3581401" cy="261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True model: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Ability ~ N(1, 0)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Discrimination = F = 1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Wage = 1 – Discrimination + Occupation + 2*Ability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Occupation = 1 + 2*Ability – 2*Discrimination</a:t>
            </a:r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2C1DE19E-AEBF-B6C5-B0E1-59E31AB2D90B}"/>
              </a:ext>
            </a:extLst>
          </p:cNvPr>
          <p:cNvSpPr txBox="1">
            <a:spLocks/>
          </p:cNvSpPr>
          <p:nvPr/>
        </p:nvSpPr>
        <p:spPr>
          <a:xfrm>
            <a:off x="838201" y="1690688"/>
            <a:ext cx="10515599" cy="611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 gets flipped: women actually earn more than men!</a:t>
            </a:r>
          </a:p>
        </p:txBody>
      </p:sp>
    </p:spTree>
    <p:extLst>
      <p:ext uri="{BB962C8B-B14F-4D97-AF65-F5344CB8AC3E}">
        <p14:creationId xmlns:p14="http://schemas.microsoft.com/office/powerpoint/2010/main" val="414242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98424-AFB0-0577-5467-8EFAB3A1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FEC4879-27E6-C2D6-1A40-4AD3E491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528BD1-6E68-D2F6-AED7-D80B7FB5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28</a:t>
            </a:fld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C8759B-218D-5FA4-245C-2DD6CD08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E76321"/>
                </a:solidFill>
              </a:rPr>
              <a:t>Full model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97F298E-EE6D-DA8F-4D2F-26456C3F8440}"/>
              </a:ext>
            </a:extLst>
          </p:cNvPr>
          <p:cNvGrpSpPr/>
          <p:nvPr/>
        </p:nvGrpSpPr>
        <p:grpSpPr>
          <a:xfrm>
            <a:off x="5366956" y="1624013"/>
            <a:ext cx="3101912" cy="3193161"/>
            <a:chOff x="5366956" y="2555875"/>
            <a:chExt cx="3101912" cy="319316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364B372A-C79E-A79E-C091-C5FA790FF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2708" r="363"/>
            <a:stretch/>
          </p:blipFill>
          <p:spPr>
            <a:xfrm>
              <a:off x="6662928" y="2555875"/>
              <a:ext cx="1805940" cy="3193161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24D1227-8757-4BAA-8C16-3280FFC31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0633"/>
            <a:stretch/>
          </p:blipFill>
          <p:spPr>
            <a:xfrm>
              <a:off x="5366956" y="2555875"/>
              <a:ext cx="1298829" cy="3193161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2EFBC7-9C53-7B3A-C070-F1338D57A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6917" r="28552" b="80835"/>
            <a:stretch/>
          </p:blipFill>
          <p:spPr>
            <a:xfrm>
              <a:off x="6694932" y="2555875"/>
              <a:ext cx="1645158" cy="611973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55261B4-3057-7010-ABD6-F930EE8B24D5}"/>
              </a:ext>
            </a:extLst>
          </p:cNvPr>
          <p:cNvGrpSpPr/>
          <p:nvPr/>
        </p:nvGrpSpPr>
        <p:grpSpPr>
          <a:xfrm>
            <a:off x="434721" y="1759236"/>
            <a:ext cx="4080677" cy="2393219"/>
            <a:chOff x="520446" y="2826909"/>
            <a:chExt cx="4080677" cy="239321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FBC786-8781-2CDB-77AC-1A30241CAED0}"/>
                </a:ext>
              </a:extLst>
            </p:cNvPr>
            <p:cNvSpPr txBox="1"/>
            <p:nvPr/>
          </p:nvSpPr>
          <p:spPr>
            <a:xfrm>
              <a:off x="520446" y="3611308"/>
              <a:ext cx="987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atin typeface="Esteban" panose="020B0604020202020204" charset="0"/>
                </a:rPr>
                <a:t>Female</a:t>
              </a:r>
              <a:endParaRPr lang="fr-FR" dirty="0">
                <a:latin typeface="Esteban" panose="020B0604020202020204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5E3C340-C5A6-A8E1-B218-A459EAB97521}"/>
                </a:ext>
              </a:extLst>
            </p:cNvPr>
            <p:cNvSpPr txBox="1"/>
            <p:nvPr/>
          </p:nvSpPr>
          <p:spPr>
            <a:xfrm>
              <a:off x="1926336" y="2826909"/>
              <a:ext cx="1740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Esteban" panose="020B0604020202020204" charset="0"/>
                </a:rPr>
                <a:t>Discrimination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D62B8AA-50AD-3C4B-1F8F-C517F6B0D584}"/>
                </a:ext>
              </a:extLst>
            </p:cNvPr>
            <p:cNvSpPr txBox="1"/>
            <p:nvPr/>
          </p:nvSpPr>
          <p:spPr>
            <a:xfrm>
              <a:off x="1014222" y="4850796"/>
              <a:ext cx="1740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Esteban" panose="020B0604020202020204" charset="0"/>
                </a:rPr>
                <a:t>Occupation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3EE37582-B647-FFDE-185A-22FF79268745}"/>
                </a:ext>
              </a:extLst>
            </p:cNvPr>
            <p:cNvCxnSpPr/>
            <p:nvPr/>
          </p:nvCxnSpPr>
          <p:spPr>
            <a:xfrm flipV="1">
              <a:off x="1371600" y="3196241"/>
              <a:ext cx="554736" cy="415067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3561E23E-0040-0D3A-204B-588A475EAADE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44" y="3196241"/>
              <a:ext cx="402336" cy="460049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95A88385-81F2-6393-6976-7ABC05AB3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9350" y="4133850"/>
              <a:ext cx="1466850" cy="901612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0C68F60-7902-2072-D007-4F8425AEAB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5819" y="3325180"/>
              <a:ext cx="722472" cy="1400884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E7029E0-2684-35CE-4208-0EED324AC132}"/>
                </a:ext>
              </a:extLst>
            </p:cNvPr>
            <p:cNvSpPr txBox="1"/>
            <p:nvPr/>
          </p:nvSpPr>
          <p:spPr>
            <a:xfrm>
              <a:off x="3666744" y="4850796"/>
              <a:ext cx="934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2">
                      <a:lumMod val="75000"/>
                    </a:schemeClr>
                  </a:solidFill>
                  <a:latin typeface="Esteban" panose="020B0604020202020204" charset="0"/>
                </a:rPr>
                <a:t>Ability</a:t>
              </a:r>
              <a:endParaRPr lang="fr-FR" dirty="0">
                <a:solidFill>
                  <a:schemeClr val="bg2">
                    <a:lumMod val="75000"/>
                  </a:schemeClr>
                </a:solidFill>
                <a:latin typeface="Esteban" panose="020B0604020202020204" charset="0"/>
              </a:endParaRP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F5218D04-22CD-8BEF-F676-37540B8DE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419" y="4152455"/>
              <a:ext cx="0" cy="590113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FBFFAC82-F1B6-56C9-DD85-B48D69DCB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0800" y="5082813"/>
              <a:ext cx="982456" cy="0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90FB66E-55C3-811F-85B8-FEA6BB87D980}"/>
                </a:ext>
              </a:extLst>
            </p:cNvPr>
            <p:cNvSpPr txBox="1"/>
            <p:nvPr/>
          </p:nvSpPr>
          <p:spPr>
            <a:xfrm>
              <a:off x="3666744" y="3656290"/>
              <a:ext cx="741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Esteban" panose="020B0604020202020204" charset="0"/>
                </a:rPr>
                <a:t>Wage</a:t>
              </a:r>
            </a:p>
          </p:txBody>
        </p:sp>
      </p:grp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25200E1D-3C80-A026-18F7-DF03B276E978}"/>
              </a:ext>
            </a:extLst>
          </p:cNvPr>
          <p:cNvSpPr txBox="1">
            <a:spLocks/>
          </p:cNvSpPr>
          <p:nvPr/>
        </p:nvSpPr>
        <p:spPr>
          <a:xfrm>
            <a:off x="838201" y="5396706"/>
            <a:ext cx="10515599" cy="141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find back the original equation of Wage in the true model.</a:t>
            </a:r>
          </a:p>
          <a:p>
            <a:r>
              <a:rPr lang="en-US" dirty="0"/>
              <a:t>Morality: </a:t>
            </a:r>
            <a:r>
              <a:rPr lang="en-US" dirty="0">
                <a:solidFill>
                  <a:srgbClr val="E76321"/>
                </a:solidFill>
              </a:rPr>
              <a:t>think twice before including variables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BAAD367-96D4-67B8-997A-58FCA09D1667}"/>
              </a:ext>
            </a:extLst>
          </p:cNvPr>
          <p:cNvSpPr txBox="1">
            <a:spLocks/>
          </p:cNvSpPr>
          <p:nvPr/>
        </p:nvSpPr>
        <p:spPr>
          <a:xfrm>
            <a:off x="8610599" y="1914660"/>
            <a:ext cx="3581401" cy="261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True model: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Ability ~ N(1, 0)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Discrimination = F = 1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Wage = 1 – Discrimination + Occupation + 2*Ability</a:t>
            </a:r>
          </a:p>
          <a:p>
            <a:pPr marL="0" indent="0">
              <a:buNone/>
            </a:pPr>
            <a:r>
              <a:rPr lang="en-US" sz="2400" dirty="0">
                <a:latin typeface="Esteban" panose="020B0604020202020204" charset="0"/>
              </a:rPr>
              <a:t>Occupation = 1 + 2*Ability – 2*Discrimination</a:t>
            </a:r>
          </a:p>
        </p:txBody>
      </p:sp>
    </p:spTree>
    <p:extLst>
      <p:ext uri="{BB962C8B-B14F-4D97-AF65-F5344CB8AC3E}">
        <p14:creationId xmlns:p14="http://schemas.microsoft.com/office/powerpoint/2010/main" val="3520221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D2646-9A18-D0F2-01F3-6A09BEA6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87DA4D0-541A-CFA3-5F0D-A7FB32833E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8D814A-6F3F-EAE4-2C63-F63A59ED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Assignment bias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5074A-525A-11AA-4FC0-52E7A4CC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743666"/>
          </a:xfrm>
        </p:spPr>
        <p:txBody>
          <a:bodyPr>
            <a:normAutofit/>
          </a:bodyPr>
          <a:lstStyle/>
          <a:p>
            <a:r>
              <a:rPr lang="en-US" dirty="0"/>
              <a:t>Let’s say you want to implement a </a:t>
            </a:r>
            <a:r>
              <a:rPr lang="en-US" dirty="0">
                <a:solidFill>
                  <a:srgbClr val="E76321"/>
                </a:solidFill>
              </a:rPr>
              <a:t>job training program </a:t>
            </a:r>
            <a:r>
              <a:rPr lang="en-US" dirty="0"/>
              <a:t>and see its impact on </a:t>
            </a:r>
            <a:r>
              <a:rPr lang="en-US" dirty="0">
                <a:solidFill>
                  <a:srgbClr val="E76321"/>
                </a:solidFill>
              </a:rPr>
              <a:t>wage</a:t>
            </a:r>
          </a:p>
          <a:p>
            <a:r>
              <a:rPr lang="en-US" dirty="0"/>
              <a:t>Enrolment is </a:t>
            </a:r>
            <a:r>
              <a:rPr lang="en-US" dirty="0">
                <a:solidFill>
                  <a:srgbClr val="E76321"/>
                </a:solidFill>
              </a:rPr>
              <a:t>voluntary</a:t>
            </a:r>
            <a:r>
              <a:rPr lang="en-US" dirty="0"/>
              <a:t>, people decide to undertake training, and you create some control group of people not undertaking it</a:t>
            </a:r>
          </a:p>
          <a:p>
            <a:r>
              <a:rPr lang="en-US" dirty="0"/>
              <a:t>You now have your two groups, and you compare the average wage between both a few months after the training has ended</a:t>
            </a:r>
          </a:p>
          <a:p>
            <a:r>
              <a:rPr lang="en-US" dirty="0"/>
              <a:t>Do you think you estimate the true effect of the training on wage?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E76321"/>
                </a:solidFill>
              </a:rPr>
              <a:t>Problem</a:t>
            </a:r>
            <a:r>
              <a:rPr lang="en-US" dirty="0"/>
              <a:t>: there could be characteristics that lead people to select into training (motivation, resources or lack thereof, information…)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5BE371-D1F8-24D7-AF16-BFE69AB9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29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BBDD630-234E-2580-C4B5-56890161B0F5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3" name="ZoneTexte 13">
            <a:extLst>
              <a:ext uri="{FF2B5EF4-FFF2-40B4-BE49-F238E27FC236}">
                <a16:creationId xmlns:a16="http://schemas.microsoft.com/office/drawing/2014/main" id="{2EA8A3A9-F366-2943-2D54-B44568B9C789}"/>
              </a:ext>
            </a:extLst>
          </p:cNvPr>
          <p:cNvSpPr txBox="1"/>
          <p:nvPr/>
        </p:nvSpPr>
        <p:spPr>
          <a:xfrm rot="355288">
            <a:off x="3524238" y="2359962"/>
            <a:ext cx="1954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💸 💸 💸 💸 💸</a:t>
            </a:r>
          </a:p>
        </p:txBody>
      </p:sp>
      <p:pic>
        <p:nvPicPr>
          <p:cNvPr id="8" name="Image 7" descr="Une image contenant Graphique, Police, graphisme, Caractère coloré&#10;&#10;Description générée automatiquement">
            <a:extLst>
              <a:ext uri="{FF2B5EF4-FFF2-40B4-BE49-F238E27FC236}">
                <a16:creationId xmlns:a16="http://schemas.microsoft.com/office/drawing/2014/main" id="{0D9DCDA7-8BDF-5DD4-6400-32551C106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6430">
            <a:off x="8486115" y="299372"/>
            <a:ext cx="2178867" cy="136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1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6F12A-FF3E-BD92-D720-C35C8A72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DCAE1FF1-5886-4EDE-F82B-81C043B5AC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822DC-B784-5CB1-F08D-2A17C00E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9" cy="49461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a messy dataset with at least 10 variables (features), and &gt;1K observations (instances)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a quick look at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some question that you find interesting to answer and do a data analysis plan (see </a:t>
            </a:r>
            <a:r>
              <a:rPr lang="en-US" dirty="0">
                <a:solidFill>
                  <a:srgbClr val="E76321"/>
                </a:solidFill>
              </a:rPr>
              <a:t>Class 1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the data: check for missing data, aberrant values, think about potential biases (if you feel up for it) (see </a:t>
            </a:r>
            <a:r>
              <a:rPr lang="en-US" dirty="0">
                <a:solidFill>
                  <a:srgbClr val="E76321"/>
                </a:solidFill>
              </a:rPr>
              <a:t>Class 2, 3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analyses to answer your question (univariate, bivariate, multivariate if needed) (See </a:t>
            </a:r>
            <a:r>
              <a:rPr lang="en-US" dirty="0">
                <a:solidFill>
                  <a:srgbClr val="E76321"/>
                </a:solidFill>
              </a:rPr>
              <a:t>Lab 1, 2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your results and do some data viz (see </a:t>
            </a:r>
            <a:r>
              <a:rPr lang="en-US" dirty="0">
                <a:solidFill>
                  <a:srgbClr val="E76321"/>
                </a:solidFill>
              </a:rPr>
              <a:t>Class 4, Lab 3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DBDBC8-8673-6590-7B08-D106DBA6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Final assignment (reminder)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5E8CA2-C08E-542D-4761-3D76561F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510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F761-3102-E126-093E-E9AA59F8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5DA170-FD35-EAEF-C91E-82541203A7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978BA2-DA0F-B592-4575-CA4BBFC5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Assignment bias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AD088-9962-69A9-F535-54973D4BB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3"/>
            <a:ext cx="10397648" cy="4787291"/>
          </a:xfrm>
        </p:spPr>
        <p:txBody>
          <a:bodyPr>
            <a:normAutofit/>
          </a:bodyPr>
          <a:lstStyle/>
          <a:p>
            <a:r>
              <a:rPr lang="en-US" dirty="0"/>
              <a:t>Assignment into groups should be random if you want to measure a causal effect, the people between the two groups should be </a:t>
            </a:r>
            <a:r>
              <a:rPr lang="en-US" dirty="0">
                <a:solidFill>
                  <a:srgbClr val="E76321"/>
                </a:solidFill>
              </a:rPr>
              <a:t>exchangeable</a:t>
            </a:r>
          </a:p>
          <a:p>
            <a:r>
              <a:rPr lang="en-US" dirty="0"/>
              <a:t>Sometimes you can’t avoid it!</a:t>
            </a:r>
          </a:p>
          <a:p>
            <a:pPr lvl="1"/>
            <a:r>
              <a:rPr lang="en-US" dirty="0"/>
              <a:t>This is why it is very hard to measure things like discrimination (based on gender, race, ethnicity…)</a:t>
            </a:r>
          </a:p>
          <a:p>
            <a:pPr lvl="1"/>
            <a:r>
              <a:rPr lang="en-US" dirty="0"/>
              <a:t>If you want to measure that, you need to compare people from one group to the other</a:t>
            </a:r>
          </a:p>
          <a:p>
            <a:pPr lvl="1"/>
            <a:r>
              <a:rPr lang="en-US" dirty="0"/>
              <a:t>But people will </a:t>
            </a:r>
            <a:r>
              <a:rPr lang="en-US" dirty="0">
                <a:solidFill>
                  <a:srgbClr val="E76321"/>
                </a:solidFill>
              </a:rPr>
              <a:t>inherently </a:t>
            </a:r>
            <a:r>
              <a:rPr lang="en-US" dirty="0"/>
              <a:t>belong to one group or the other, you can’t mimic random assignment, and they might not be </a:t>
            </a:r>
            <a:r>
              <a:rPr lang="en-US" dirty="0">
                <a:solidFill>
                  <a:srgbClr val="E76321"/>
                </a:solidFill>
              </a:rPr>
              <a:t>exchangeable</a:t>
            </a:r>
            <a:r>
              <a:rPr lang="en-US" dirty="0"/>
              <a:t>! 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326551-C303-4551-135B-C2F3E2A1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30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DD305B6-3B1C-C6E4-DD28-EF54EF723484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pic>
        <p:nvPicPr>
          <p:cNvPr id="3" name="Image 2" descr="Une image contenant Graphique, Police, graphisme, Caractère coloré&#10;&#10;Description générée automatiquement">
            <a:extLst>
              <a:ext uri="{FF2B5EF4-FFF2-40B4-BE49-F238E27FC236}">
                <a16:creationId xmlns:a16="http://schemas.microsoft.com/office/drawing/2014/main" id="{D77AF258-5529-198F-04CD-9DF1684FB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2291">
            <a:off x="8486115" y="299372"/>
            <a:ext cx="2178867" cy="1361792"/>
          </a:xfrm>
          <a:prstGeom prst="rect">
            <a:avLst/>
          </a:prstGeom>
        </p:spPr>
      </p:pic>
      <p:pic>
        <p:nvPicPr>
          <p:cNvPr id="7" name="Image 6" descr="Une image contenant Graphique, Police, graphisme, Caractère coloré&#10;&#10;Description générée automatiquement">
            <a:extLst>
              <a:ext uri="{FF2B5EF4-FFF2-40B4-BE49-F238E27FC236}">
                <a16:creationId xmlns:a16="http://schemas.microsoft.com/office/drawing/2014/main" id="{5FBBC285-78DF-43FD-46E2-8192FF8B9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2291">
            <a:off x="6076384" y="337558"/>
            <a:ext cx="2178867" cy="136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70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C9B9-E594-99C1-FEAF-504756925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8E6F463-C125-D9F3-EC84-A6065C718A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9DC7C0-0F23-8AC6-B288-6F26666D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Adherence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6ECE2-3DB5-FEAD-F8DD-83A14E656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97648" cy="4665662"/>
          </a:xfrm>
        </p:spPr>
        <p:txBody>
          <a:bodyPr>
            <a:normAutofit/>
          </a:bodyPr>
          <a:lstStyle/>
          <a:p>
            <a:r>
              <a:rPr lang="en-US" dirty="0"/>
              <a:t>This one is more about experimental designs</a:t>
            </a:r>
          </a:p>
          <a:p>
            <a:r>
              <a:rPr lang="en-US" dirty="0"/>
              <a:t>Imagine you want to </a:t>
            </a:r>
            <a:r>
              <a:rPr lang="en-US" dirty="0" err="1"/>
              <a:t>analyse</a:t>
            </a:r>
            <a:r>
              <a:rPr lang="en-US" dirty="0"/>
              <a:t> is the impact of taking </a:t>
            </a:r>
            <a:r>
              <a:rPr lang="en-US" dirty="0" err="1"/>
              <a:t>Semaglutide</a:t>
            </a:r>
            <a:r>
              <a:rPr lang="en-US" dirty="0"/>
              <a:t> (Ozempic, </a:t>
            </a:r>
            <a:r>
              <a:rPr lang="en-US" dirty="0" err="1"/>
              <a:t>Wegovy</a:t>
            </a:r>
            <a:r>
              <a:rPr lang="en-US" dirty="0"/>
              <a:t>) on weight. The 6-month protocol specifies:</a:t>
            </a:r>
          </a:p>
          <a:p>
            <a:pPr lvl="1"/>
            <a:r>
              <a:rPr lang="en-US" dirty="0"/>
              <a:t>Subcutaneous injections twice a day</a:t>
            </a:r>
          </a:p>
          <a:p>
            <a:pPr lvl="1"/>
            <a:r>
              <a:rPr lang="en-US" dirty="0"/>
              <a:t>Weekly appointment to a lab for a blood test and weight measurement</a:t>
            </a:r>
          </a:p>
          <a:p>
            <a:r>
              <a:rPr lang="en-US" dirty="0"/>
              <a:t>You take random samples of 10k people that will receive </a:t>
            </a:r>
            <a:r>
              <a:rPr lang="en-US" dirty="0" err="1"/>
              <a:t>Semaglutide</a:t>
            </a:r>
            <a:r>
              <a:rPr lang="en-US" dirty="0"/>
              <a:t>, 10k people that will receive a placebo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3ECAC5-71D9-9710-D4F8-37EB1916E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31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2B5388E-EFAC-70B3-771F-FC5B752BA1F0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</p:txBody>
      </p:sp>
      <p:pic>
        <p:nvPicPr>
          <p:cNvPr id="7" name="Picture 6" descr="A close-up of a syringe&#10;&#10;Description automatically generated">
            <a:extLst>
              <a:ext uri="{FF2B5EF4-FFF2-40B4-BE49-F238E27FC236}">
                <a16:creationId xmlns:a16="http://schemas.microsoft.com/office/drawing/2014/main" id="{A3AAE8B5-140D-14FD-1F00-E2EFF363E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57" y="343694"/>
            <a:ext cx="300566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2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D116B-9594-DBC9-CD16-F5837257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7D4FA93-14B2-1CCB-2184-AD5237D5CC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251EE7-FCB6-E4F2-85E8-9C1720FA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wanna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 it anymore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E063B1-ACB6-64F2-D3D2-57F08A9E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97648" cy="49871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76321"/>
                </a:solidFill>
              </a:rPr>
              <a:t>Compliance </a:t>
            </a:r>
            <a:r>
              <a:rPr lang="en-US" dirty="0"/>
              <a:t>with the protocol is paramount. But many things can happen in a 6-month span:</a:t>
            </a:r>
          </a:p>
          <a:p>
            <a:pPr lvl="1"/>
            <a:r>
              <a:rPr lang="en-US" dirty="0"/>
              <a:t>Participants can decide to not take any medication, or less of it (1 injection instead of 2)</a:t>
            </a:r>
          </a:p>
          <a:p>
            <a:pPr lvl="1"/>
            <a:r>
              <a:rPr lang="en-US" dirty="0"/>
              <a:t>Participants can involuntarily stop taking the treatment: random life problems, side effects of the drug…</a:t>
            </a:r>
          </a:p>
          <a:p>
            <a:pPr lvl="1"/>
            <a:r>
              <a:rPr lang="en-US" dirty="0"/>
              <a:t>Or… die</a:t>
            </a:r>
          </a:p>
          <a:p>
            <a:r>
              <a:rPr lang="en-US" dirty="0"/>
              <a:t>So… treatment is </a:t>
            </a:r>
            <a:r>
              <a:rPr lang="en-US" dirty="0">
                <a:solidFill>
                  <a:srgbClr val="E76321"/>
                </a:solidFill>
              </a:rPr>
              <a:t>not the same </a:t>
            </a:r>
            <a:r>
              <a:rPr lang="en-US" dirty="0"/>
              <a:t>among everyone!</a:t>
            </a:r>
          </a:p>
          <a:p>
            <a:r>
              <a:rPr lang="en-US" dirty="0"/>
              <a:t>Analyses can be made on:</a:t>
            </a:r>
          </a:p>
          <a:p>
            <a:pPr lvl="1"/>
            <a:r>
              <a:rPr lang="en-US" dirty="0"/>
              <a:t>The fully compliant subset. May be biased, since the selection is not random!</a:t>
            </a:r>
          </a:p>
          <a:p>
            <a:pPr lvl="1"/>
            <a:r>
              <a:rPr lang="en-US" dirty="0"/>
              <a:t>Everybody (an “intention-to-treat” analysis). Here, you also include the effect of non-compliance on the outcome, through the treatment variable.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C52B43-2226-0DC3-A89F-0BD1F8CC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32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0E2BB6-AF41-FD68-687F-947E4233723C}"/>
              </a:ext>
            </a:extLst>
          </p:cNvPr>
          <p:cNvSpPr/>
          <p:nvPr/>
        </p:nvSpPr>
        <p:spPr>
          <a:xfrm rot="765289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</p:txBody>
      </p:sp>
      <p:pic>
        <p:nvPicPr>
          <p:cNvPr id="9" name="Picture 8" descr="Businessman pointing up">
            <a:extLst>
              <a:ext uri="{FF2B5EF4-FFF2-40B4-BE49-F238E27FC236}">
                <a16:creationId xmlns:a16="http://schemas.microsoft.com/office/drawing/2014/main" id="{34257910-D439-5967-FC5C-C115550AD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7" r="12136" b="75347"/>
          <a:stretch/>
        </p:blipFill>
        <p:spPr>
          <a:xfrm rot="1029637">
            <a:off x="8907764" y="309140"/>
            <a:ext cx="1059012" cy="12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80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0E0C1-C848-3D42-1BF0-47AAA9D4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24FDAFF-5C8B-50EA-8794-7DB5E7DF57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FB794C-9174-3FBE-2CB2-C4CAA39E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Measurement errors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5F302-0925-2EBD-2DAF-DA4CA5BB9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045084"/>
          </a:xfrm>
        </p:spPr>
        <p:txBody>
          <a:bodyPr>
            <a:normAutofit/>
          </a:bodyPr>
          <a:lstStyle/>
          <a:p>
            <a:r>
              <a:rPr lang="en-US" dirty="0"/>
              <a:t>Measurement error is a general term for incorrectly measured variables, Weisberg distinguishes two cases:</a:t>
            </a:r>
          </a:p>
          <a:p>
            <a:pPr lvl="1"/>
            <a:r>
              <a:rPr lang="en-US" dirty="0">
                <a:solidFill>
                  <a:srgbClr val="EB6E40"/>
                </a:solidFill>
              </a:rPr>
              <a:t>Exposure ascertainment</a:t>
            </a:r>
            <a:r>
              <a:rPr lang="en-US" dirty="0"/>
              <a:t>: distortion in the treatment variable, the one for which you want to know the effect on the outcome</a:t>
            </a:r>
            <a:endParaRPr lang="en-US" dirty="0">
              <a:solidFill>
                <a:srgbClr val="EB6E40"/>
              </a:solidFill>
            </a:endParaRPr>
          </a:p>
          <a:p>
            <a:pPr lvl="1"/>
            <a:r>
              <a:rPr lang="en-US" dirty="0">
                <a:solidFill>
                  <a:srgbClr val="EB6E40"/>
                </a:solidFill>
              </a:rPr>
              <a:t>Outcome measurement</a:t>
            </a:r>
            <a:r>
              <a:rPr lang="en-US" dirty="0"/>
              <a:t>: distortion in your dependent variable of interest, your outcome</a:t>
            </a:r>
          </a:p>
          <a:p>
            <a:endParaRPr lang="en-US" dirty="0"/>
          </a:p>
          <a:p>
            <a:r>
              <a:rPr lang="en-US" dirty="0"/>
              <a:t>We will see a few examples of situations where people may not respond correctly or transmit wrong data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4AEC83-C4A5-4CE4-B628-E67ED00A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33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A39DD3B-C060-35F6-1080-000EE8B503C6}"/>
              </a:ext>
            </a:extLst>
          </p:cNvPr>
          <p:cNvSpPr/>
          <p:nvPr/>
        </p:nvSpPr>
        <p:spPr>
          <a:xfrm rot="1101210">
            <a:off x="595356" y="53005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204AE79-C308-5B23-7AB3-EEB8A98FFA51}"/>
              </a:ext>
            </a:extLst>
          </p:cNvPr>
          <p:cNvSpPr/>
          <p:nvPr/>
        </p:nvSpPr>
        <p:spPr>
          <a:xfrm rot="19236843">
            <a:off x="96587" y="673522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D8D71268-0C56-6D76-7083-6643C1908DF1}"/>
              </a:ext>
            </a:extLst>
          </p:cNvPr>
          <p:cNvSpPr/>
          <p:nvPr/>
        </p:nvSpPr>
        <p:spPr>
          <a:xfrm>
            <a:off x="659508" y="2827280"/>
            <a:ext cx="580460" cy="580460"/>
          </a:xfrm>
          <a:prstGeom prst="ellipse">
            <a:avLst/>
          </a:prstGeom>
          <a:noFill/>
          <a:ln w="38100"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E7632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</a:t>
            </a:r>
            <a:endParaRPr lang="en-GB" sz="3200" b="1" dirty="0">
              <a:solidFill>
                <a:srgbClr val="E7632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BFBBB9EE-4E16-5EEE-9F7F-536F790D7514}"/>
              </a:ext>
            </a:extLst>
          </p:cNvPr>
          <p:cNvSpPr/>
          <p:nvPr/>
        </p:nvSpPr>
        <p:spPr>
          <a:xfrm>
            <a:off x="659508" y="3550462"/>
            <a:ext cx="593288" cy="593288"/>
          </a:xfrm>
          <a:prstGeom prst="ellipse">
            <a:avLst/>
          </a:prstGeom>
          <a:noFill/>
          <a:ln w="38100"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E7632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  <a:endParaRPr lang="en-GB" sz="3200" b="1" dirty="0">
              <a:solidFill>
                <a:srgbClr val="E7632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28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12802-2594-10A2-CE1D-CAEFF183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EA45F25-FCAF-8ADA-0C42-95B94850A8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23A0B-B1AC-F561-7BEB-7E525BFE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 bias and social pressure</a:t>
            </a:r>
          </a:p>
        </p:txBody>
      </p:sp>
      <p:pic>
        <p:nvPicPr>
          <p:cNvPr id="8" name="Image 7" descr="Une image contenant personne, habits, Visage humain, nourriture&#10;&#10;Description générée automatiquement">
            <a:extLst>
              <a:ext uri="{FF2B5EF4-FFF2-40B4-BE49-F238E27FC236}">
                <a16:creationId xmlns:a16="http://schemas.microsoft.com/office/drawing/2014/main" id="{822B496C-7EBB-FC90-6AD7-C8FACEE2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0523">
            <a:off x="10533530" y="3126003"/>
            <a:ext cx="1404636" cy="210695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7A006D-3E5E-DB77-2B4C-FEE9336FA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Never underestimate how people are likely to have problems </a:t>
            </a:r>
            <a:r>
              <a:rPr lang="en-US" dirty="0">
                <a:solidFill>
                  <a:srgbClr val="E76321"/>
                </a:solidFill>
              </a:rPr>
              <a:t>recalling things </a:t>
            </a:r>
            <a:r>
              <a:rPr lang="en-US" dirty="0"/>
              <a:t>(recall bias) and to be subject to </a:t>
            </a:r>
            <a:r>
              <a:rPr lang="en-US" dirty="0">
                <a:solidFill>
                  <a:srgbClr val="E76321"/>
                </a:solidFill>
              </a:rPr>
              <a:t>social pressure and expectations</a:t>
            </a:r>
          </a:p>
          <a:p>
            <a:r>
              <a:rPr lang="en-US" dirty="0"/>
              <a:t>Imagine I asked you how many times, in the last two months, you have been binge drinking (5+ drinks over a few hours) :</a:t>
            </a:r>
          </a:p>
          <a:p>
            <a:pPr lvl="1"/>
            <a:r>
              <a:rPr lang="en-US" dirty="0"/>
              <a:t>Depending on your alcohol consumption, you may not remember the</a:t>
            </a:r>
            <a:br>
              <a:rPr lang="en-US" dirty="0"/>
            </a:br>
            <a:r>
              <a:rPr lang="en-US" dirty="0"/>
              <a:t>true figure</a:t>
            </a:r>
          </a:p>
          <a:p>
            <a:pPr lvl="1"/>
            <a:r>
              <a:rPr lang="en-US" dirty="0"/>
              <a:t>Heavy drinkers may be likely to underreport their alcohol consumption due to social stigma</a:t>
            </a:r>
          </a:p>
          <a:p>
            <a:pPr lvl="1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73A7E2-0398-1089-2816-A06EA67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34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169B24-0AA4-E934-6F6A-6A90F405818A}"/>
              </a:ext>
            </a:extLst>
          </p:cNvPr>
          <p:cNvSpPr/>
          <p:nvPr/>
        </p:nvSpPr>
        <p:spPr>
          <a:xfrm rot="1101210">
            <a:off x="595356" y="53005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73DF977-7798-D437-2A5F-5D296C79526F}"/>
              </a:ext>
            </a:extLst>
          </p:cNvPr>
          <p:cNvSpPr/>
          <p:nvPr/>
        </p:nvSpPr>
        <p:spPr>
          <a:xfrm rot="19236843">
            <a:off x="96587" y="673522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33808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47382-CDE3-37D8-7984-B1A67136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D77BE05-257F-5CC9-0603-78ADBE51A5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E8C8EC-CC23-2026-97CE-6B3B9FC6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Desirability bias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B7194-1B7E-5E28-5723-04E5B886C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Another similar example: in 2017, we asked nurses who got vaccinated against influenza how important was patients’ safety and collective protection in their vaccination decision, on a scale of 1 to 10</a:t>
            </a:r>
          </a:p>
          <a:p>
            <a:pPr lvl="1"/>
            <a:r>
              <a:rPr lang="en-US" dirty="0"/>
              <a:t>Average answers were around 9/10</a:t>
            </a:r>
          </a:p>
          <a:p>
            <a:r>
              <a:rPr lang="en-US" dirty="0"/>
              <a:t>You could argue it is their job, but it is possible they </a:t>
            </a:r>
            <a:r>
              <a:rPr lang="en-US" dirty="0">
                <a:solidFill>
                  <a:srgbClr val="E76321"/>
                </a:solidFill>
              </a:rPr>
              <a:t>feel expected </a:t>
            </a:r>
            <a:r>
              <a:rPr lang="en-US" dirty="0"/>
              <a:t>to give a high answer, as this is how we expect nurses to act</a:t>
            </a:r>
          </a:p>
          <a:p>
            <a:r>
              <a:rPr lang="en-US" dirty="0"/>
              <a:t>This is why, sometimes, </a:t>
            </a:r>
            <a:r>
              <a:rPr lang="en-US" dirty="0">
                <a:solidFill>
                  <a:srgbClr val="E76321"/>
                </a:solidFill>
              </a:rPr>
              <a:t>too direct questions </a:t>
            </a:r>
            <a:r>
              <a:rPr lang="en-US" dirty="0"/>
              <a:t>do not work</a:t>
            </a:r>
          </a:p>
          <a:p>
            <a:pPr lvl="1"/>
            <a:r>
              <a:rPr lang="en-US" dirty="0"/>
              <a:t>A better indicator on how nurses value patients’ health would be to ask multiple </a:t>
            </a:r>
            <a:r>
              <a:rPr lang="en-US" dirty="0" err="1"/>
              <a:t>behavioural</a:t>
            </a:r>
            <a:r>
              <a:rPr lang="en-US" dirty="0"/>
              <a:t> questions related to patients’ health and build a </a:t>
            </a:r>
            <a:r>
              <a:rPr lang="en-US" dirty="0">
                <a:solidFill>
                  <a:srgbClr val="E76321"/>
                </a:solidFill>
              </a:rPr>
              <a:t>latent variable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D4047D8-DDE2-3928-DB56-A00350D3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35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DF1A631-FF3A-AD52-B7D7-CBB1226BC9E0}"/>
              </a:ext>
            </a:extLst>
          </p:cNvPr>
          <p:cNvSpPr/>
          <p:nvPr/>
        </p:nvSpPr>
        <p:spPr>
          <a:xfrm rot="1101210">
            <a:off x="595356" y="53005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EABB47-9FAD-E51E-0594-7DD59BC1EE41}"/>
              </a:ext>
            </a:extLst>
          </p:cNvPr>
          <p:cNvSpPr/>
          <p:nvPr/>
        </p:nvSpPr>
        <p:spPr>
          <a:xfrm rot="19236843">
            <a:off x="96587" y="673522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72268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F73FE-EE32-236B-80DA-247CAB28F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0DED961-87B9-CDCE-A20E-3A81BB0472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28220A-DB0A-0511-AAA6-D9873A06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Incentives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95085-DCB6-41B1-00D9-44C0EC836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3"/>
            <a:ext cx="10397648" cy="4923817"/>
          </a:xfrm>
        </p:spPr>
        <p:txBody>
          <a:bodyPr>
            <a:normAutofit/>
          </a:bodyPr>
          <a:lstStyle/>
          <a:p>
            <a:r>
              <a:rPr lang="en-US" dirty="0"/>
              <a:t>Earlier in the class, I showed you a measurement error in severity variables reported by emergency services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If you wanted to measure the true effect of disease severity on length of stay in an emergency service, you could not:</a:t>
            </a:r>
          </a:p>
          <a:p>
            <a:pPr lvl="1"/>
            <a:r>
              <a:rPr lang="en-US" dirty="0"/>
              <a:t>Some services have a </a:t>
            </a:r>
            <a:r>
              <a:rPr lang="en-US" dirty="0">
                <a:solidFill>
                  <a:srgbClr val="E76321"/>
                </a:solidFill>
              </a:rPr>
              <a:t>financial incentive </a:t>
            </a:r>
            <a:r>
              <a:rPr lang="en-US" dirty="0"/>
              <a:t>to </a:t>
            </a:r>
            <a:r>
              <a:rPr lang="en-US" dirty="0">
                <a:solidFill>
                  <a:srgbClr val="E76321"/>
                </a:solidFill>
              </a:rPr>
              <a:t>overestimate</a:t>
            </a:r>
            <a:r>
              <a:rPr lang="en-US" dirty="0"/>
              <a:t> the severity of some patients’ diseases</a:t>
            </a:r>
          </a:p>
          <a:p>
            <a:pPr lvl="1"/>
            <a:r>
              <a:rPr lang="en-US" dirty="0"/>
              <a:t>The effect of severity on length of stay becomes </a:t>
            </a:r>
            <a:r>
              <a:rPr lang="en-US" dirty="0">
                <a:solidFill>
                  <a:srgbClr val="E76321"/>
                </a:solidFill>
              </a:rPr>
              <a:t>distorted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F0995F-5066-E42A-258D-E3CA2194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36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3B3DF09-7FDB-6151-8A98-82A3386AB49D}"/>
              </a:ext>
            </a:extLst>
          </p:cNvPr>
          <p:cNvSpPr/>
          <p:nvPr/>
        </p:nvSpPr>
        <p:spPr>
          <a:xfrm rot="1101210">
            <a:off x="595356" y="53005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DB423B6-77C4-6CFF-1FF3-C17CAA1800DA}"/>
              </a:ext>
            </a:extLst>
          </p:cNvPr>
          <p:cNvSpPr/>
          <p:nvPr/>
        </p:nvSpPr>
        <p:spPr>
          <a:xfrm rot="19236843">
            <a:off x="96587" y="673522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  <p:pic>
        <p:nvPicPr>
          <p:cNvPr id="7" name="Picture 6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CB9929FD-3B9E-CE29-E486-BDFBFF9B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" y="2761720"/>
            <a:ext cx="5003118" cy="21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36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usinessman holding cup smiling">
            <a:extLst>
              <a:ext uri="{FF2B5EF4-FFF2-40B4-BE49-F238E27FC236}">
                <a16:creationId xmlns:a16="http://schemas.microsoft.com/office/drawing/2014/main" id="{D91FED4A-C0EB-4855-8400-5FE81003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6" r="29486" b="82128"/>
          <a:stretch/>
        </p:blipFill>
        <p:spPr>
          <a:xfrm>
            <a:off x="8845686" y="2736715"/>
            <a:ext cx="584002" cy="596629"/>
          </a:xfrm>
          <a:prstGeom prst="rect">
            <a:avLst/>
          </a:prstGeom>
        </p:spPr>
      </p:pic>
      <p:pic>
        <p:nvPicPr>
          <p:cNvPr id="7" name="Picture 6" descr="Businessman smiling">
            <a:extLst>
              <a:ext uri="{FF2B5EF4-FFF2-40B4-BE49-F238E27FC236}">
                <a16:creationId xmlns:a16="http://schemas.microsoft.com/office/drawing/2014/main" id="{42DBD13A-B4EC-7AE2-9CA5-F334CC3AD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r="25300" b="82222"/>
          <a:stretch/>
        </p:blipFill>
        <p:spPr>
          <a:xfrm>
            <a:off x="7191984" y="1880680"/>
            <a:ext cx="660648" cy="643533"/>
          </a:xfrm>
          <a:prstGeom prst="rect">
            <a:avLst/>
          </a:prstGeom>
        </p:spPr>
      </p:pic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Proxy reporting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EBE84-3037-C172-AF1B-6432B0CB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3"/>
            <a:ext cx="10397648" cy="478729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E76321"/>
                </a:solidFill>
              </a:rPr>
              <a:t>proxy </a:t>
            </a:r>
            <a:r>
              <a:rPr lang="en-US" dirty="0"/>
              <a:t>is an intermediary, a substitute </a:t>
            </a:r>
          </a:p>
          <a:p>
            <a:r>
              <a:rPr lang="en-US" dirty="0"/>
              <a:t>Let’s say you want to gather data about Roger, but you can’t ask him directly (he is not there, He is sick…)</a:t>
            </a:r>
          </a:p>
          <a:p>
            <a:pPr lvl="1"/>
            <a:r>
              <a:rPr lang="en-US" dirty="0"/>
              <a:t>Solution: look for a secondary source, like his roommate Alain, or his mother </a:t>
            </a:r>
            <a:r>
              <a:rPr lang="en-US" dirty="0" err="1"/>
              <a:t>Solène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E76321"/>
                </a:solidFill>
              </a:rPr>
              <a:t>Problem</a:t>
            </a:r>
            <a:r>
              <a:rPr lang="en-US" dirty="0"/>
              <a:t>: they might not know the “real value”… or might (un)consciously lie about it</a:t>
            </a:r>
          </a:p>
          <a:p>
            <a:r>
              <a:rPr lang="en-US" dirty="0"/>
              <a:t>You must include this proxy in your modelling (as a binary variable, for example)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37</a:t>
            </a:fld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174E996-7D6B-920B-F659-2308E332B562}"/>
              </a:ext>
            </a:extLst>
          </p:cNvPr>
          <p:cNvSpPr/>
          <p:nvPr/>
        </p:nvSpPr>
        <p:spPr>
          <a:xfrm rot="1101210">
            <a:off x="595356" y="53005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81EF6B9-A644-FBB5-A90E-D339849A0101}"/>
              </a:ext>
            </a:extLst>
          </p:cNvPr>
          <p:cNvSpPr/>
          <p:nvPr/>
        </p:nvSpPr>
        <p:spPr>
          <a:xfrm rot="19236843">
            <a:off x="96587" y="673522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  <p:pic>
        <p:nvPicPr>
          <p:cNvPr id="12" name="Image 6" descr="Une femme âgée qui a le pouce levé">
            <a:extLst>
              <a:ext uri="{FF2B5EF4-FFF2-40B4-BE49-F238E27FC236}">
                <a16:creationId xmlns:a16="http://schemas.microsoft.com/office/drawing/2014/main" id="{6C9759B2-DFC2-1C58-EE16-24AE5000599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8" r="10820" b="80693"/>
          <a:stretch/>
        </p:blipFill>
        <p:spPr>
          <a:xfrm rot="10800000">
            <a:off x="2699570" y="3965877"/>
            <a:ext cx="640260" cy="6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92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CARE study</a:t>
            </a:r>
            <a:endParaRPr lang="en-GB" dirty="0">
              <a:solidFill>
                <a:srgbClr val="1891C3"/>
              </a:solidFill>
            </a:endParaRPr>
          </a:p>
        </p:txBody>
      </p:sp>
      <p:pic>
        <p:nvPicPr>
          <p:cNvPr id="7" name="Image 6" descr="Une femme âgée qui a le pouce levé">
            <a:extLst>
              <a:ext uri="{FF2B5EF4-FFF2-40B4-BE49-F238E27FC236}">
                <a16:creationId xmlns:a16="http://schemas.microsoft.com/office/drawing/2014/main" id="{EEDA71CD-6B0C-A0B3-D145-55AB9985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10"/>
          <a:stretch/>
        </p:blipFill>
        <p:spPr>
          <a:xfrm rot="1550221">
            <a:off x="8981589" y="928932"/>
            <a:ext cx="2953174" cy="185786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38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9858683-05F8-6F8D-CB74-E77D7146F646}"/>
              </a:ext>
            </a:extLst>
          </p:cNvPr>
          <p:cNvSpPr/>
          <p:nvPr/>
        </p:nvSpPr>
        <p:spPr>
          <a:xfrm rot="1101210">
            <a:off x="595356" y="53005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8658E8D-B47D-0857-90AC-DFD7545FBDFC}"/>
              </a:ext>
            </a:extLst>
          </p:cNvPr>
          <p:cNvSpPr/>
          <p:nvPr/>
        </p:nvSpPr>
        <p:spPr>
          <a:xfrm rot="19236843">
            <a:off x="96587" y="673522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  <p:pic>
        <p:nvPicPr>
          <p:cNvPr id="3" name="Image 6" descr="Une femme âgée qui a le pouce levé">
            <a:extLst>
              <a:ext uri="{FF2B5EF4-FFF2-40B4-BE49-F238E27FC236}">
                <a16:creationId xmlns:a16="http://schemas.microsoft.com/office/drawing/2014/main" id="{60076741-D60B-B5D6-30A1-3722E15E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10"/>
          <a:stretch/>
        </p:blipFill>
        <p:spPr>
          <a:xfrm rot="4399890">
            <a:off x="10441290" y="3684473"/>
            <a:ext cx="1853087" cy="1165791"/>
          </a:xfrm>
          <a:prstGeom prst="rect">
            <a:avLst/>
          </a:prstGeom>
        </p:spPr>
      </p:pic>
      <p:pic>
        <p:nvPicPr>
          <p:cNvPr id="8" name="Image 6" descr="Une femme âgée qui a le pouce levé">
            <a:extLst>
              <a:ext uri="{FF2B5EF4-FFF2-40B4-BE49-F238E27FC236}">
                <a16:creationId xmlns:a16="http://schemas.microsoft.com/office/drawing/2014/main" id="{44A0977D-2FC5-78AE-0AF0-B73F20E1C9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10"/>
          <a:stretch/>
        </p:blipFill>
        <p:spPr>
          <a:xfrm rot="7636588">
            <a:off x="9798036" y="5480486"/>
            <a:ext cx="1240479" cy="78039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EBE84-3037-C172-AF1B-6432B0CB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345846"/>
          </a:xfrm>
        </p:spPr>
        <p:txBody>
          <a:bodyPr>
            <a:normAutofit/>
          </a:bodyPr>
          <a:lstStyle/>
          <a:p>
            <a:r>
              <a:rPr lang="en-US" dirty="0"/>
              <a:t>DREES: CARE study (</a:t>
            </a:r>
            <a:r>
              <a:rPr lang="en-US" dirty="0" err="1"/>
              <a:t>Capacités</a:t>
            </a:r>
            <a:r>
              <a:rPr lang="en-US" dirty="0"/>
              <a:t>, Aides et </a:t>
            </a:r>
            <a:r>
              <a:rPr lang="en-US" dirty="0" err="1"/>
              <a:t>Ressources</a:t>
            </a:r>
            <a:r>
              <a:rPr lang="en-US" dirty="0"/>
              <a:t> des </a:t>
            </a:r>
            <a:r>
              <a:rPr lang="en-US" dirty="0" err="1"/>
              <a:t>séniors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Goal: assess seniors’ </a:t>
            </a:r>
            <a:r>
              <a:rPr lang="en-US" dirty="0">
                <a:solidFill>
                  <a:srgbClr val="E76321"/>
                </a:solidFill>
              </a:rPr>
              <a:t>needs for help</a:t>
            </a:r>
            <a:r>
              <a:rPr lang="en-US" dirty="0"/>
              <a:t> in their activities of daily living (health-related if they need help eating, showering, etc. etc.) and if their </a:t>
            </a:r>
            <a:r>
              <a:rPr lang="en-US" dirty="0">
                <a:solidFill>
                  <a:srgbClr val="E76321"/>
                </a:solidFill>
              </a:rPr>
              <a:t>needs are met</a:t>
            </a:r>
          </a:p>
          <a:p>
            <a:r>
              <a:rPr lang="en-US" dirty="0"/>
              <a:t>The DREES sends people to administer a questionnaire to seniors at their home</a:t>
            </a:r>
          </a:p>
          <a:p>
            <a:pPr lvl="1"/>
            <a:r>
              <a:rPr lang="en-US" dirty="0"/>
              <a:t>Some cannot physically answer, for health-related reasons</a:t>
            </a:r>
          </a:p>
          <a:p>
            <a:pPr lvl="1"/>
            <a:r>
              <a:rPr lang="en-US" dirty="0"/>
              <a:t>In this case, they ask their spouse, children, or friends</a:t>
            </a:r>
          </a:p>
          <a:p>
            <a:pPr lvl="1"/>
            <a:r>
              <a:rPr lang="en-US" dirty="0"/>
              <a:t>What do you think would happen if we just didn’t bother interviewing them?</a:t>
            </a:r>
          </a:p>
        </p:txBody>
      </p:sp>
    </p:spTree>
    <p:extLst>
      <p:ext uri="{BB962C8B-B14F-4D97-AF65-F5344CB8AC3E}">
        <p14:creationId xmlns:p14="http://schemas.microsoft.com/office/powerpoint/2010/main" val="3811387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Proxy reporting: example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EBE84-3037-C172-AF1B-6432B0CB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3513"/>
            <a:ext cx="10397648" cy="4345846"/>
          </a:xfrm>
        </p:spPr>
        <p:txBody>
          <a:bodyPr>
            <a:normAutofit/>
          </a:bodyPr>
          <a:lstStyle/>
          <a:p>
            <a:r>
              <a:rPr lang="en-US" dirty="0"/>
              <a:t>For each senior, we want to know if they need help in their daily life, and if their needs are met</a:t>
            </a:r>
          </a:p>
          <a:p>
            <a:r>
              <a:rPr lang="en-US" dirty="0">
                <a:solidFill>
                  <a:srgbClr val="E76321"/>
                </a:solidFill>
              </a:rPr>
              <a:t>Proxies were usually the caretakers</a:t>
            </a:r>
            <a:r>
              <a:rPr lang="en-US" dirty="0"/>
              <a:t> of the person we wanted to interview</a:t>
            </a:r>
          </a:p>
          <a:p>
            <a:r>
              <a:rPr lang="en-US" dirty="0"/>
              <a:t>What do you think happens when you ask a caretaker questions about the people they care for? Notably:</a:t>
            </a:r>
          </a:p>
          <a:p>
            <a:pPr lvl="1"/>
            <a:r>
              <a:rPr lang="en-US" dirty="0"/>
              <a:t>How much help they need</a:t>
            </a:r>
          </a:p>
          <a:p>
            <a:pPr lvl="1"/>
            <a:r>
              <a:rPr lang="en-US" dirty="0"/>
              <a:t>How many of their needs are met</a:t>
            </a:r>
          </a:p>
          <a:p>
            <a:r>
              <a:rPr lang="en-US" dirty="0"/>
              <a:t>Unsurprisingly, proxy respondents overestimate both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39</a:t>
            </a:fld>
            <a:endParaRPr lang="fr-FR"/>
          </a:p>
        </p:txBody>
      </p:sp>
      <p:pic>
        <p:nvPicPr>
          <p:cNvPr id="9" name="Image 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E3354C6A-1626-B7F6-17C0-6AFC1AFA32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b="61948"/>
          <a:stretch/>
        </p:blipFill>
        <p:spPr>
          <a:xfrm>
            <a:off x="3586264" y="1850239"/>
            <a:ext cx="3704638" cy="670291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28CA7A3E-9587-5847-AE6E-7D162345F4E1}"/>
              </a:ext>
            </a:extLst>
          </p:cNvPr>
          <p:cNvSpPr/>
          <p:nvPr/>
        </p:nvSpPr>
        <p:spPr>
          <a:xfrm rot="1101210">
            <a:off x="595356" y="53005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0565F57-6D28-6027-8320-A68938C36DFA}"/>
              </a:ext>
            </a:extLst>
          </p:cNvPr>
          <p:cNvSpPr/>
          <p:nvPr/>
        </p:nvSpPr>
        <p:spPr>
          <a:xfrm rot="19236843">
            <a:off x="96587" y="673522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704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B623-1447-D856-01FF-F066BD47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BBFCF5D-4B11-535D-954F-AF81D6A757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B235A2-5D60-4ACB-2E21-41C4DAD3F1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fair tomorrow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ECF51-1C9B-EB4E-5ADB-8E95AF95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4351338"/>
          </a:xfrm>
        </p:spPr>
        <p:txBody>
          <a:bodyPr>
            <a:normAutofit/>
          </a:bodyPr>
          <a:lstStyle/>
          <a:p>
            <a:r>
              <a:rPr lang="en-US" dirty="0"/>
              <a:t>I’ll be there in the afternoon, come find me if:</a:t>
            </a:r>
          </a:p>
          <a:p>
            <a:pPr lvl="1"/>
            <a:r>
              <a:rPr lang="en-US" dirty="0"/>
              <a:t>You are looking for an internship in stats/data analysis in public health</a:t>
            </a:r>
          </a:p>
          <a:p>
            <a:pPr lvl="1"/>
            <a:r>
              <a:rPr lang="en-US" dirty="0"/>
              <a:t>You want me to look critically at your resume</a:t>
            </a:r>
          </a:p>
          <a:p>
            <a:pPr lvl="1"/>
            <a:r>
              <a:rPr lang="en-US" dirty="0"/>
              <a:t>You just </a:t>
            </a:r>
            <a:r>
              <a:rPr lang="en-US" dirty="0" err="1"/>
              <a:t>wanna</a:t>
            </a:r>
            <a:r>
              <a:rPr lang="en-US" dirty="0"/>
              <a:t> talk about something, idk 🤷‍♂️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2E8EB41-649C-9B10-3AF0-87026892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1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2A73-8895-32E5-2E39-62F09904D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759B02-013F-CEC5-F5E4-5EEF0459B0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F9B4A9-952F-9AA5-6C00-C440A7A6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Proxy reporting: example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5A98D-40DA-6190-7B65-D77E360B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3288"/>
            <a:ext cx="10397648" cy="4345846"/>
          </a:xfrm>
        </p:spPr>
        <p:txBody>
          <a:bodyPr>
            <a:normAutofit/>
          </a:bodyPr>
          <a:lstStyle/>
          <a:p>
            <a:r>
              <a:rPr lang="en-US" dirty="0"/>
              <a:t>Also, there’s </a:t>
            </a:r>
            <a:r>
              <a:rPr lang="en-US" dirty="0">
                <a:solidFill>
                  <a:srgbClr val="EB6E40"/>
                </a:solidFill>
              </a:rPr>
              <a:t>endogeneity</a:t>
            </a:r>
          </a:p>
          <a:p>
            <a:pPr lvl="1"/>
            <a:r>
              <a:rPr lang="en-US" dirty="0"/>
              <a:t>The unobserved true health status is called a </a:t>
            </a:r>
            <a:r>
              <a:rPr lang="en-US" dirty="0">
                <a:solidFill>
                  <a:srgbClr val="EB6E40"/>
                </a:solidFill>
              </a:rPr>
              <a:t>confounder</a:t>
            </a:r>
            <a:r>
              <a:rPr lang="en-US" dirty="0"/>
              <a:t>, here</a:t>
            </a:r>
          </a:p>
          <a:p>
            <a:r>
              <a:rPr lang="en-US" dirty="0"/>
              <a:t>Omitted variable bias: health status influence both usage of a proxy, and the needs for help in daily life (and will be reflected in both coefficients if you don’t include health status)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027A62-3A66-FA1D-3FA9-AC2F0A65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40</a:t>
            </a:fld>
            <a:endParaRPr lang="fr-FR"/>
          </a:p>
        </p:txBody>
      </p:sp>
      <p:pic>
        <p:nvPicPr>
          <p:cNvPr id="9" name="Image 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B9DC7E-2DC9-C1CB-BC89-E7C041888B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/>
          <a:stretch/>
        </p:blipFill>
        <p:spPr>
          <a:xfrm>
            <a:off x="3200400" y="1774493"/>
            <a:ext cx="4090502" cy="194499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34DFD5F-3276-9C9E-CA60-DBA9EF2712AF}"/>
              </a:ext>
            </a:extLst>
          </p:cNvPr>
          <p:cNvSpPr/>
          <p:nvPr/>
        </p:nvSpPr>
        <p:spPr>
          <a:xfrm rot="1101210">
            <a:off x="595356" y="53005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61D9C26-5142-EBCB-0EB9-41B4F3379A1A}"/>
              </a:ext>
            </a:extLst>
          </p:cNvPr>
          <p:cNvSpPr/>
          <p:nvPr/>
        </p:nvSpPr>
        <p:spPr>
          <a:xfrm rot="19236843">
            <a:off x="96587" y="673522"/>
            <a:ext cx="708765" cy="708765"/>
          </a:xfrm>
          <a:prstGeom prst="ellipse">
            <a:avLst/>
          </a:prstGeom>
          <a:noFill/>
          <a:ln w="38100"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EB6E4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506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3FF46-D3AA-3A36-5954-955295D9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E11CF8B-45E4-C8E9-C5B0-C76FE7F093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AD7D41-BB51-3CF8-B5E8-DB3147A2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Solutions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bias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BA6AEA-8739-6B44-2130-98FFEBAB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41</a:t>
            </a:fld>
            <a:endParaRPr lang="fr-FR"/>
          </a:p>
        </p:txBody>
      </p:sp>
      <p:pic>
        <p:nvPicPr>
          <p:cNvPr id="8" name="Picture 7" descr="A person and person standing next to each other&#10;&#10;Description automatically generated">
            <a:extLst>
              <a:ext uri="{FF2B5EF4-FFF2-40B4-BE49-F238E27FC236}">
                <a16:creationId xmlns:a16="http://schemas.microsoft.com/office/drawing/2014/main" id="{C0BF0967-C775-0C9C-A994-8AA9226CDF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2661">
            <a:off x="7567225" y="-51403"/>
            <a:ext cx="3817056" cy="245058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AB360A3-A326-7C4D-79A2-2011B406F9A6}"/>
              </a:ext>
            </a:extLst>
          </p:cNvPr>
          <p:cNvSpPr txBox="1">
            <a:spLocks/>
          </p:cNvSpPr>
          <p:nvPr/>
        </p:nvSpPr>
        <p:spPr>
          <a:xfrm rot="1052708">
            <a:off x="10802829" y="2312849"/>
            <a:ext cx="2589594" cy="501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From Chris</a:t>
            </a:r>
            <a:br>
              <a:rPr 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(Simpsons artist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962AD0F-622B-296D-47AE-F3205CDAE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Best solution is </a:t>
            </a:r>
            <a:r>
              <a:rPr lang="en-US" dirty="0">
                <a:solidFill>
                  <a:srgbClr val="E76321"/>
                </a:solidFill>
              </a:rPr>
              <a:t>prevention</a:t>
            </a:r>
            <a:r>
              <a:rPr lang="en-US" dirty="0"/>
              <a:t>: proper randomization, careful selection of target population, procedures to avoid measurement errors, pilot testing questionnaires, verifying your data collection tools...</a:t>
            </a:r>
          </a:p>
          <a:p>
            <a:pPr lvl="1"/>
            <a:r>
              <a:rPr lang="en-US" dirty="0"/>
              <a:t>Some bias may only be solved by proper planning: for example, if you know there will be a measurement error in one of your variable and you need to gather an instrumental variable for it</a:t>
            </a:r>
          </a:p>
          <a:p>
            <a:r>
              <a:rPr lang="en-US" dirty="0"/>
              <a:t>There are way too many solutions that are context or industry-dependent to give an exhaustive summary here of how to tackle bias</a:t>
            </a:r>
          </a:p>
          <a:p>
            <a:r>
              <a:rPr lang="en-US" dirty="0"/>
              <a:t>Nevertheless, Weisberg (again) give some broad families of solutions for you to follow</a:t>
            </a:r>
          </a:p>
        </p:txBody>
      </p:sp>
    </p:spTree>
    <p:extLst>
      <p:ext uri="{BB962C8B-B14F-4D97-AF65-F5344CB8AC3E}">
        <p14:creationId xmlns:p14="http://schemas.microsoft.com/office/powerpoint/2010/main" val="2871639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5CB34-2748-3727-7B74-84B70966B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B718DE0-F697-F70E-8CD9-0F19C294D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845A15-A6CE-C69B-55F5-E4BA9F1A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to the drawing board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F5659BA-1ADB-0486-0C2B-0F1DCCDD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42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5EA2246-79C5-8492-2DB9-E28B899D1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You suspect you have some bias problem in your data?</a:t>
            </a:r>
          </a:p>
          <a:p>
            <a:r>
              <a:rPr lang="en-US" dirty="0"/>
              <a:t>Take your eyes off the data and do a DAG (those diagrams we saw earlier)</a:t>
            </a:r>
          </a:p>
          <a:p>
            <a:pPr lvl="1"/>
            <a:r>
              <a:rPr lang="en-US" dirty="0"/>
              <a:t>See Causal Inference: The Mixtape for a full and easy explanation on how to do one</a:t>
            </a:r>
          </a:p>
          <a:p>
            <a:r>
              <a:rPr lang="en-US" dirty="0"/>
              <a:t>The point is to have a clear map of the assumptions and relationships you suspect in your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1FC1124-ADC4-3861-949A-7C57E5BF1375}"/>
              </a:ext>
            </a:extLst>
          </p:cNvPr>
          <p:cNvSpPr/>
          <p:nvPr/>
        </p:nvSpPr>
        <p:spPr>
          <a:xfrm rot="19800000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7F7D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7F7D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  <p:pic>
        <p:nvPicPr>
          <p:cNvPr id="7" name="Image 6" descr="Une image contenant ligne, diagramme, croquis, dessin&#10;&#10;Description générée automatiquement">
            <a:extLst>
              <a:ext uri="{FF2B5EF4-FFF2-40B4-BE49-F238E27FC236}">
                <a16:creationId xmlns:a16="http://schemas.microsoft.com/office/drawing/2014/main" id="{B9ACC304-8B6C-94D9-F293-EB4454D2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8224">
            <a:off x="824307" y="5172004"/>
            <a:ext cx="1991277" cy="965252"/>
          </a:xfrm>
          <a:prstGeom prst="rect">
            <a:avLst/>
          </a:prstGeom>
        </p:spPr>
      </p:pic>
      <p:pic>
        <p:nvPicPr>
          <p:cNvPr id="11" name="Image 10" descr="Une image contenant ligne, diagramme&#10;&#10;Description générée automatiquement">
            <a:extLst>
              <a:ext uri="{FF2B5EF4-FFF2-40B4-BE49-F238E27FC236}">
                <a16:creationId xmlns:a16="http://schemas.microsoft.com/office/drawing/2014/main" id="{0DDE72C0-ED0B-3580-45BF-C148DFBF3FD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5780">
            <a:off x="3624440" y="5195063"/>
            <a:ext cx="909436" cy="1367976"/>
          </a:xfrm>
          <a:prstGeom prst="rect">
            <a:avLst/>
          </a:prstGeom>
        </p:spPr>
      </p:pic>
      <p:pic>
        <p:nvPicPr>
          <p:cNvPr id="14" name="Image 13" descr="Une image contenant diagramme, ligne, Police&#10;&#10;Description générée automatiquement">
            <a:extLst>
              <a:ext uri="{FF2B5EF4-FFF2-40B4-BE49-F238E27FC236}">
                <a16:creationId xmlns:a16="http://schemas.microsoft.com/office/drawing/2014/main" id="{2476400F-E0B8-0DB4-385F-8D94DED0F0A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84" y="5036627"/>
            <a:ext cx="2141456" cy="1684848"/>
          </a:xfrm>
          <a:prstGeom prst="rect">
            <a:avLst/>
          </a:prstGeom>
        </p:spPr>
      </p:pic>
      <p:pic>
        <p:nvPicPr>
          <p:cNvPr id="16" name="Image 15" descr="Une image contenant croquis, ligne, dessin, diagramme&#10;&#10;Description générée automatiquement">
            <a:extLst>
              <a:ext uri="{FF2B5EF4-FFF2-40B4-BE49-F238E27FC236}">
                <a16:creationId xmlns:a16="http://schemas.microsoft.com/office/drawing/2014/main" id="{D9952744-F66B-9A82-75FC-25245F9F691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235">
            <a:off x="8405068" y="5238676"/>
            <a:ext cx="1695919" cy="98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7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294E7-4C7C-1500-9562-05203CC1C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C23592B-AF80-D14B-8C9B-ADEB50EF56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029576-3F12-E51F-56ED-ED3346B52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it step by step (1)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D0F9D4-D4F6-9F0F-3FA4-C6EAFBA8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43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F7E758D-82A4-E801-3838-CC89FBBB1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982"/>
            <a:ext cx="10397648" cy="1542258"/>
          </a:xfrm>
        </p:spPr>
        <p:txBody>
          <a:bodyPr>
            <a:normAutofit/>
          </a:bodyPr>
          <a:lstStyle/>
          <a:p>
            <a:r>
              <a:rPr lang="en-US" dirty="0"/>
              <a:t>Another tip if you suspect confounding or colliding:</a:t>
            </a:r>
          </a:p>
          <a:p>
            <a:pPr lvl="1"/>
            <a:r>
              <a:rPr lang="en-US" dirty="0"/>
              <a:t>Instead of only fitting your full model, add variables one by one</a:t>
            </a:r>
          </a:p>
          <a:p>
            <a:pPr lvl="1"/>
            <a:r>
              <a:rPr lang="en-US" dirty="0"/>
              <a:t>Be wary of the </a:t>
            </a:r>
            <a:r>
              <a:rPr lang="en-US" dirty="0">
                <a:solidFill>
                  <a:srgbClr val="7F7DB0"/>
                </a:solidFill>
              </a:rPr>
              <a:t>sequence </a:t>
            </a:r>
            <a:r>
              <a:rPr lang="en-US" dirty="0"/>
              <a:t>you follow to include variable</a:t>
            </a:r>
          </a:p>
          <a:p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8537FAF-E526-1ADD-75DD-5D6467912DB1}"/>
              </a:ext>
            </a:extLst>
          </p:cNvPr>
          <p:cNvSpPr/>
          <p:nvPr/>
        </p:nvSpPr>
        <p:spPr>
          <a:xfrm rot="19800000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7F7D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7F7D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57ED73-CBA2-8FF8-D4DD-F90E9719B0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256" r="-24"/>
          <a:stretch/>
        </p:blipFill>
        <p:spPr>
          <a:xfrm>
            <a:off x="1325230" y="3299714"/>
            <a:ext cx="6725031" cy="319316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C125778E-C998-C557-350D-76861F100F61}"/>
              </a:ext>
            </a:extLst>
          </p:cNvPr>
          <p:cNvSpPr/>
          <p:nvPr/>
        </p:nvSpPr>
        <p:spPr>
          <a:xfrm>
            <a:off x="4343401" y="3657600"/>
            <a:ext cx="1912620" cy="2835275"/>
          </a:xfrm>
          <a:prstGeom prst="ellipse">
            <a:avLst/>
          </a:prstGeom>
          <a:noFill/>
          <a:ln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877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2E0E3-FDC2-BE08-8250-CA009C35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A3E764A-9225-8305-6410-141458E502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4CF266-D2CB-F166-5DAC-327FFD81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it step by step (2)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B66F4D-CAA4-1E8A-21B1-64CC6F5D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44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8959ADD-E2C1-1BB6-4CB9-19390031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981"/>
            <a:ext cx="10397648" cy="4835369"/>
          </a:xfrm>
        </p:spPr>
        <p:txBody>
          <a:bodyPr>
            <a:normAutofit/>
          </a:bodyPr>
          <a:lstStyle/>
          <a:p>
            <a:r>
              <a:rPr lang="en-US" dirty="0"/>
              <a:t>An alternative:</a:t>
            </a:r>
          </a:p>
          <a:p>
            <a:pPr lvl="1"/>
            <a:r>
              <a:rPr lang="en-US" dirty="0"/>
              <a:t>Estimate your full, final model</a:t>
            </a:r>
          </a:p>
          <a:p>
            <a:pPr lvl="1"/>
            <a:r>
              <a:rPr lang="en-US" dirty="0"/>
              <a:t>Fit another one, with other (or new) candidate confounders while keeping your variable(s) of interest</a:t>
            </a:r>
          </a:p>
          <a:p>
            <a:pPr lvl="1"/>
            <a:r>
              <a:rPr lang="en-US" dirty="0"/>
              <a:t>Check how the coefficients on your variable(s) of interest vary</a:t>
            </a:r>
          </a:p>
          <a:p>
            <a:pPr lvl="1"/>
            <a:r>
              <a:rPr lang="en-US" dirty="0"/>
              <a:t>If they do, keep the new model, otherwise keep the initial one</a:t>
            </a:r>
          </a:p>
          <a:p>
            <a:r>
              <a:rPr lang="en-US" dirty="0"/>
              <a:t>Do note that, underneath this approach, there is the (untestable) assumption that your full model (or the competing one) is correct!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204DAA1-8DBC-A44D-2214-CD43FDBBA1ED}"/>
              </a:ext>
            </a:extLst>
          </p:cNvPr>
          <p:cNvSpPr/>
          <p:nvPr/>
        </p:nvSpPr>
        <p:spPr>
          <a:xfrm rot="19800000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7F7D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7F7D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9550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Weighting (with sample weights)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45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1301EB7-1589-9876-1951-8F3256B9F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451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The idea: </a:t>
            </a:r>
          </a:p>
          <a:p>
            <a:pPr lvl="1"/>
            <a:r>
              <a:rPr lang="en-US" dirty="0"/>
              <a:t>You have a sample from some population, but it is not representative of it, or you have two groups (e.g. control and treatment) which are different</a:t>
            </a:r>
          </a:p>
          <a:p>
            <a:pPr lvl="1"/>
            <a:r>
              <a:rPr lang="en-US" dirty="0"/>
              <a:t>Goal of weighting is to assign weights to individuals such that some of them “matter” more or less than others in analyses</a:t>
            </a:r>
          </a:p>
          <a:p>
            <a:endParaRPr lang="en-US" dirty="0"/>
          </a:p>
        </p:txBody>
      </p:sp>
      <p:pic>
        <p:nvPicPr>
          <p:cNvPr id="6" name="Graphique 5" descr="Homme avec un remplissage uni">
            <a:extLst>
              <a:ext uri="{FF2B5EF4-FFF2-40B4-BE49-F238E27FC236}">
                <a16:creationId xmlns:a16="http://schemas.microsoft.com/office/drawing/2014/main" id="{4621EC51-8708-CEA6-E40E-62B642601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670" y="4396092"/>
            <a:ext cx="914400" cy="914400"/>
          </a:xfrm>
          <a:prstGeom prst="rect">
            <a:avLst/>
          </a:prstGeom>
        </p:spPr>
      </p:pic>
      <p:pic>
        <p:nvPicPr>
          <p:cNvPr id="7" name="Graphique 6" descr="Homme avec un remplissage uni">
            <a:extLst>
              <a:ext uri="{FF2B5EF4-FFF2-40B4-BE49-F238E27FC236}">
                <a16:creationId xmlns:a16="http://schemas.microsoft.com/office/drawing/2014/main" id="{355C1E32-6391-2377-3535-2A06D89D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1870" y="4396092"/>
            <a:ext cx="914400" cy="914400"/>
          </a:xfrm>
          <a:prstGeom prst="rect">
            <a:avLst/>
          </a:prstGeom>
        </p:spPr>
      </p:pic>
      <p:pic>
        <p:nvPicPr>
          <p:cNvPr id="8" name="Graphique 7" descr="Homme avec un remplissage uni">
            <a:extLst>
              <a:ext uri="{FF2B5EF4-FFF2-40B4-BE49-F238E27FC236}">
                <a16:creationId xmlns:a16="http://schemas.microsoft.com/office/drawing/2014/main" id="{14CD9DDE-BFC9-CA3E-5290-45242270D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9070" y="4396092"/>
            <a:ext cx="914400" cy="914400"/>
          </a:xfrm>
          <a:prstGeom prst="rect">
            <a:avLst/>
          </a:prstGeom>
        </p:spPr>
      </p:pic>
      <p:pic>
        <p:nvPicPr>
          <p:cNvPr id="9" name="Graphique 8" descr="Homme avec un remplissage uni">
            <a:extLst>
              <a:ext uri="{FF2B5EF4-FFF2-40B4-BE49-F238E27FC236}">
                <a16:creationId xmlns:a16="http://schemas.microsoft.com/office/drawing/2014/main" id="{CE81C7C7-33CE-9019-6956-E83963B3C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4084" y="4396092"/>
            <a:ext cx="914400" cy="914400"/>
          </a:xfrm>
          <a:prstGeom prst="rect">
            <a:avLst/>
          </a:prstGeom>
        </p:spPr>
      </p:pic>
      <p:pic>
        <p:nvPicPr>
          <p:cNvPr id="10" name="Graphique 9" descr="Homme avec un remplissage uni">
            <a:extLst>
              <a:ext uri="{FF2B5EF4-FFF2-40B4-BE49-F238E27FC236}">
                <a16:creationId xmlns:a16="http://schemas.microsoft.com/office/drawing/2014/main" id="{D068AAAE-F4E9-D8AB-87F9-C62C1C785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1870" y="5310492"/>
            <a:ext cx="914400" cy="914400"/>
          </a:xfrm>
          <a:prstGeom prst="rect">
            <a:avLst/>
          </a:prstGeom>
        </p:spPr>
      </p:pic>
      <p:pic>
        <p:nvPicPr>
          <p:cNvPr id="11" name="Graphique 10" descr="Homme avec un remplissage uni">
            <a:extLst>
              <a:ext uri="{FF2B5EF4-FFF2-40B4-BE49-F238E27FC236}">
                <a16:creationId xmlns:a16="http://schemas.microsoft.com/office/drawing/2014/main" id="{86033AB1-C871-89AC-8F1B-C68A4F243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9070" y="5310492"/>
            <a:ext cx="914400" cy="9144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F10F090-D189-36E7-8822-01AEA1FFA724}"/>
              </a:ext>
            </a:extLst>
          </p:cNvPr>
          <p:cNvSpPr txBox="1"/>
          <p:nvPr/>
        </p:nvSpPr>
        <p:spPr>
          <a:xfrm>
            <a:off x="2212848" y="3905012"/>
            <a:ext cx="10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B0604020202020204" charset="0"/>
              </a:rPr>
              <a:t>Sample</a:t>
            </a:r>
            <a:endParaRPr lang="fr-FR" dirty="0">
              <a:latin typeface="Esteban" panose="020B0604020202020204" charset="0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FE3D930-0D20-F223-68BE-16ECEE2B15E1}"/>
              </a:ext>
            </a:extLst>
          </p:cNvPr>
          <p:cNvGrpSpPr/>
          <p:nvPr/>
        </p:nvGrpSpPr>
        <p:grpSpPr>
          <a:xfrm>
            <a:off x="6459058" y="3905012"/>
            <a:ext cx="4991935" cy="2314813"/>
            <a:chOff x="5851969" y="3905012"/>
            <a:chExt cx="4991935" cy="2314813"/>
          </a:xfrm>
        </p:grpSpPr>
        <p:pic>
          <p:nvPicPr>
            <p:cNvPr id="13" name="Graphique 12" descr="Homme avec un remplissage uni">
              <a:extLst>
                <a:ext uri="{FF2B5EF4-FFF2-40B4-BE49-F238E27FC236}">
                  <a16:creationId xmlns:a16="http://schemas.microsoft.com/office/drawing/2014/main" id="{74B96E51-36EA-0761-ADF5-7E1A541C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4183" y="4391025"/>
              <a:ext cx="914400" cy="914400"/>
            </a:xfrm>
            <a:prstGeom prst="rect">
              <a:avLst/>
            </a:prstGeom>
          </p:spPr>
        </p:pic>
        <p:pic>
          <p:nvPicPr>
            <p:cNvPr id="14" name="Graphique 13" descr="Homme avec un remplissage uni">
              <a:extLst>
                <a:ext uri="{FF2B5EF4-FFF2-40B4-BE49-F238E27FC236}">
                  <a16:creationId xmlns:a16="http://schemas.microsoft.com/office/drawing/2014/main" id="{30541068-5EF3-210C-B082-7B83EAAE1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1383" y="4391025"/>
              <a:ext cx="914400" cy="914400"/>
            </a:xfrm>
            <a:prstGeom prst="rect">
              <a:avLst/>
            </a:prstGeom>
          </p:spPr>
        </p:pic>
        <p:pic>
          <p:nvPicPr>
            <p:cNvPr id="15" name="Graphique 14" descr="Homme avec un remplissage uni">
              <a:extLst>
                <a:ext uri="{FF2B5EF4-FFF2-40B4-BE49-F238E27FC236}">
                  <a16:creationId xmlns:a16="http://schemas.microsoft.com/office/drawing/2014/main" id="{1C360470-54B9-45CA-0641-517330B2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8583" y="4391025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Homme avec un remplissage uni">
              <a:extLst>
                <a:ext uri="{FF2B5EF4-FFF2-40B4-BE49-F238E27FC236}">
                  <a16:creationId xmlns:a16="http://schemas.microsoft.com/office/drawing/2014/main" id="{06A62B43-3E14-1691-4AFB-9C4BCAA9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945" y="5305425"/>
              <a:ext cx="914400" cy="914400"/>
            </a:xfrm>
            <a:prstGeom prst="rect">
              <a:avLst/>
            </a:prstGeom>
          </p:spPr>
        </p:pic>
        <p:pic>
          <p:nvPicPr>
            <p:cNvPr id="17" name="Graphique 16" descr="Homme avec un remplissage uni">
              <a:extLst>
                <a:ext uri="{FF2B5EF4-FFF2-40B4-BE49-F238E27FC236}">
                  <a16:creationId xmlns:a16="http://schemas.microsoft.com/office/drawing/2014/main" id="{57FC88A6-61E3-0942-2A3A-7D5B935A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49145" y="5305425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Homme avec un remplissage uni">
              <a:extLst>
                <a:ext uri="{FF2B5EF4-FFF2-40B4-BE49-F238E27FC236}">
                  <a16:creationId xmlns:a16="http://schemas.microsoft.com/office/drawing/2014/main" id="{84D53C21-EEC9-13AC-9EC0-E1D978F52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06345" y="5305425"/>
              <a:ext cx="914400" cy="914400"/>
            </a:xfrm>
            <a:prstGeom prst="rect">
              <a:avLst/>
            </a:prstGeom>
          </p:spPr>
        </p:pic>
        <p:pic>
          <p:nvPicPr>
            <p:cNvPr id="19" name="Graphique 18" descr="Homme avec un remplissage uni">
              <a:extLst>
                <a:ext uri="{FF2B5EF4-FFF2-40B4-BE49-F238E27FC236}">
                  <a16:creationId xmlns:a16="http://schemas.microsoft.com/office/drawing/2014/main" id="{D95360CB-8B48-1C38-16F4-8738E133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5152" y="4391025"/>
              <a:ext cx="914400" cy="914400"/>
            </a:xfrm>
            <a:prstGeom prst="rect">
              <a:avLst/>
            </a:prstGeom>
          </p:spPr>
        </p:pic>
        <p:pic>
          <p:nvPicPr>
            <p:cNvPr id="20" name="Graphique 19" descr="Homme avec un remplissage uni">
              <a:extLst>
                <a:ext uri="{FF2B5EF4-FFF2-40B4-BE49-F238E27FC236}">
                  <a16:creationId xmlns:a16="http://schemas.microsoft.com/office/drawing/2014/main" id="{AFD721EC-5FD2-104C-22F9-C4596631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92352" y="4391025"/>
              <a:ext cx="914400" cy="914400"/>
            </a:xfrm>
            <a:prstGeom prst="rect">
              <a:avLst/>
            </a:prstGeom>
          </p:spPr>
        </p:pic>
        <p:pic>
          <p:nvPicPr>
            <p:cNvPr id="21" name="Graphique 20" descr="Homme avec un remplissage uni">
              <a:extLst>
                <a:ext uri="{FF2B5EF4-FFF2-40B4-BE49-F238E27FC236}">
                  <a16:creationId xmlns:a16="http://schemas.microsoft.com/office/drawing/2014/main" id="{4BC510DD-1892-5C16-F3F4-A7552C86B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9552" y="4391025"/>
              <a:ext cx="914400" cy="914400"/>
            </a:xfrm>
            <a:prstGeom prst="rect">
              <a:avLst/>
            </a:prstGeom>
          </p:spPr>
        </p:pic>
        <p:pic>
          <p:nvPicPr>
            <p:cNvPr id="22" name="Graphique 21" descr="Homme avec un remplissage uni">
              <a:extLst>
                <a:ext uri="{FF2B5EF4-FFF2-40B4-BE49-F238E27FC236}">
                  <a16:creationId xmlns:a16="http://schemas.microsoft.com/office/drawing/2014/main" id="{BFB859F6-1D46-445C-760C-7DFF575A4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62914" y="5305425"/>
              <a:ext cx="914400" cy="914400"/>
            </a:xfrm>
            <a:prstGeom prst="rect">
              <a:avLst/>
            </a:prstGeom>
          </p:spPr>
        </p:pic>
        <p:pic>
          <p:nvPicPr>
            <p:cNvPr id="23" name="Graphique 22" descr="Homme avec un remplissage uni">
              <a:extLst>
                <a:ext uri="{FF2B5EF4-FFF2-40B4-BE49-F238E27FC236}">
                  <a16:creationId xmlns:a16="http://schemas.microsoft.com/office/drawing/2014/main" id="{B6CAE715-EBFD-AC19-845B-AC5F1BAD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20114" y="5305425"/>
              <a:ext cx="914400" cy="914400"/>
            </a:xfrm>
            <a:prstGeom prst="rect">
              <a:avLst/>
            </a:prstGeom>
          </p:spPr>
        </p:pic>
        <p:pic>
          <p:nvPicPr>
            <p:cNvPr id="24" name="Graphique 23" descr="Homme avec un remplissage uni">
              <a:extLst>
                <a:ext uri="{FF2B5EF4-FFF2-40B4-BE49-F238E27FC236}">
                  <a16:creationId xmlns:a16="http://schemas.microsoft.com/office/drawing/2014/main" id="{8DBD4D05-DBD5-D378-4F92-FCE28E76C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7314" y="5305425"/>
              <a:ext cx="914400" cy="914400"/>
            </a:xfrm>
            <a:prstGeom prst="rect">
              <a:avLst/>
            </a:prstGeom>
          </p:spPr>
        </p:pic>
        <p:pic>
          <p:nvPicPr>
            <p:cNvPr id="25" name="Graphique 24" descr="Homme avec un remplissage uni">
              <a:extLst>
                <a:ext uri="{FF2B5EF4-FFF2-40B4-BE49-F238E27FC236}">
                  <a16:creationId xmlns:a16="http://schemas.microsoft.com/office/drawing/2014/main" id="{029F6A48-28D7-A991-BBAA-C8152ACE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51969" y="5305425"/>
              <a:ext cx="914400" cy="914400"/>
            </a:xfrm>
            <a:prstGeom prst="rect">
              <a:avLst/>
            </a:prstGeom>
          </p:spPr>
        </p:pic>
        <p:pic>
          <p:nvPicPr>
            <p:cNvPr id="26" name="Graphique 25" descr="Homme avec un remplissage uni">
              <a:extLst>
                <a:ext uri="{FF2B5EF4-FFF2-40B4-BE49-F238E27FC236}">
                  <a16:creationId xmlns:a16="http://schemas.microsoft.com/office/drawing/2014/main" id="{56EFA987-B986-F95D-CC76-60A41DA99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29504" y="5305425"/>
              <a:ext cx="914400" cy="914400"/>
            </a:xfrm>
            <a:prstGeom prst="rect">
              <a:avLst/>
            </a:prstGeom>
          </p:spPr>
        </p:pic>
        <p:pic>
          <p:nvPicPr>
            <p:cNvPr id="27" name="Graphique 26" descr="Homme avec un remplissage uni">
              <a:extLst>
                <a:ext uri="{FF2B5EF4-FFF2-40B4-BE49-F238E27FC236}">
                  <a16:creationId xmlns:a16="http://schemas.microsoft.com/office/drawing/2014/main" id="{D9D7D06D-5075-29B0-8969-700C2AC65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32328" y="5305425"/>
              <a:ext cx="914400" cy="914400"/>
            </a:xfrm>
            <a:prstGeom prst="rect">
              <a:avLst/>
            </a:prstGeom>
          </p:spPr>
        </p:pic>
        <p:pic>
          <p:nvPicPr>
            <p:cNvPr id="28" name="Graphique 27" descr="Homme avec un remplissage uni">
              <a:extLst>
                <a:ext uri="{FF2B5EF4-FFF2-40B4-BE49-F238E27FC236}">
                  <a16:creationId xmlns:a16="http://schemas.microsoft.com/office/drawing/2014/main" id="{D00BECEA-6859-AD2D-B1E9-14C51E7D6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9528" y="5305425"/>
              <a:ext cx="914400" cy="914400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FFC5E81-FBDF-23C2-AD87-E7245811B2DE}"/>
                </a:ext>
              </a:extLst>
            </p:cNvPr>
            <p:cNvSpPr txBox="1"/>
            <p:nvPr/>
          </p:nvSpPr>
          <p:spPr>
            <a:xfrm>
              <a:off x="7671776" y="3905012"/>
              <a:ext cx="137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Esteban" panose="020B0604020202020204" charset="0"/>
                </a:rPr>
                <a:t>Population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D5E82104-B116-4296-90CE-A84CE2DEAEF4}"/>
              </a:ext>
            </a:extLst>
          </p:cNvPr>
          <p:cNvSpPr txBox="1"/>
          <p:nvPr/>
        </p:nvSpPr>
        <p:spPr>
          <a:xfrm>
            <a:off x="3880496" y="3905012"/>
            <a:ext cx="2609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Esteban" panose="020B0604020202020204" charset="0"/>
              </a:rPr>
              <a:t>Sample</a:t>
            </a:r>
            <a:r>
              <a:rPr lang="fr-FR" dirty="0">
                <a:latin typeface="Esteban" panose="020B0604020202020204" charset="0"/>
              </a:rPr>
              <a:t> </a:t>
            </a:r>
            <a:r>
              <a:rPr lang="fr-FR" dirty="0" err="1">
                <a:latin typeface="Esteban" panose="020B0604020202020204" charset="0"/>
              </a:rPr>
              <a:t>weights</a:t>
            </a:r>
            <a:endParaRPr lang="fr-FR" dirty="0">
              <a:latin typeface="Esteban" panose="020B0604020202020204" charset="0"/>
            </a:endParaRPr>
          </a:p>
          <a:p>
            <a:pPr algn="ctr"/>
            <a:r>
              <a:rPr lang="fr-FR" sz="1400" dirty="0">
                <a:latin typeface="Esteban" panose="020B0604020202020204" charset="0"/>
              </a:rPr>
              <a:t>(i.e. </a:t>
            </a:r>
            <a:r>
              <a:rPr lang="fr-FR" sz="1400" dirty="0" err="1">
                <a:latin typeface="Esteban" panose="020B0604020202020204" charset="0"/>
              </a:rPr>
              <a:t>each</a:t>
            </a:r>
            <a:r>
              <a:rPr lang="fr-FR" sz="1400" dirty="0">
                <a:latin typeface="Esteban" panose="020B0604020202020204" charset="0"/>
              </a:rPr>
              <a:t> </a:t>
            </a:r>
            <a:r>
              <a:rPr lang="fr-FR" sz="1400" dirty="0" err="1">
                <a:latin typeface="Esteban" panose="020B0604020202020204" charset="0"/>
              </a:rPr>
              <a:t>individual</a:t>
            </a:r>
            <a:r>
              <a:rPr lang="fr-FR" sz="1400" dirty="0">
                <a:latin typeface="Esteban" panose="020B0604020202020204" charset="0"/>
              </a:rPr>
              <a:t> </a:t>
            </a:r>
            <a:r>
              <a:rPr lang="fr-FR" sz="1400" dirty="0" err="1">
                <a:latin typeface="Esteban" panose="020B0604020202020204" charset="0"/>
              </a:rPr>
              <a:t>counts</a:t>
            </a:r>
            <a:r>
              <a:rPr lang="fr-FR" sz="1400" dirty="0">
                <a:latin typeface="Esteban" panose="020B0604020202020204" charset="0"/>
              </a:rPr>
              <a:t> for)</a:t>
            </a:r>
            <a:endParaRPr lang="fr-FR" dirty="0">
              <a:latin typeface="Esteban" panose="020B060402020202020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7E4766C-3CE8-6962-85E7-ACBDEDC1F9AB}"/>
              </a:ext>
            </a:extLst>
          </p:cNvPr>
          <p:cNvSpPr txBox="1"/>
          <p:nvPr/>
        </p:nvSpPr>
        <p:spPr>
          <a:xfrm>
            <a:off x="4097343" y="4605218"/>
            <a:ext cx="217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Esteban" panose="020B0604020202020204" charset="0"/>
              </a:rPr>
              <a:t>1.25 </a:t>
            </a:r>
            <a:r>
              <a:rPr lang="fr-FR" dirty="0" err="1">
                <a:latin typeface="Esteban" panose="020B0604020202020204" charset="0"/>
              </a:rPr>
              <a:t>individuals</a:t>
            </a:r>
            <a:r>
              <a:rPr lang="fr-FR" dirty="0">
                <a:latin typeface="Esteban" panose="020B0604020202020204" charset="0"/>
              </a:rPr>
              <a:t> in the population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04702E-044C-7AEA-CF47-E01CB9C6FA9C}"/>
              </a:ext>
            </a:extLst>
          </p:cNvPr>
          <p:cNvSpPr txBox="1"/>
          <p:nvPr/>
        </p:nvSpPr>
        <p:spPr>
          <a:xfrm>
            <a:off x="4097342" y="5577959"/>
            <a:ext cx="217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Esteban" panose="020B0604020202020204" charset="0"/>
              </a:rPr>
              <a:t>5 </a:t>
            </a:r>
            <a:r>
              <a:rPr lang="fr-FR" dirty="0" err="1">
                <a:latin typeface="Esteban" panose="020B0604020202020204" charset="0"/>
              </a:rPr>
              <a:t>individuals</a:t>
            </a:r>
            <a:r>
              <a:rPr lang="fr-FR" dirty="0">
                <a:latin typeface="Esteban" panose="020B0604020202020204" charset="0"/>
              </a:rPr>
              <a:t> in the population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61F387F3-1E86-9947-913F-900604760173}"/>
              </a:ext>
            </a:extLst>
          </p:cNvPr>
          <p:cNvSpPr/>
          <p:nvPr/>
        </p:nvSpPr>
        <p:spPr>
          <a:xfrm rot="19800000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7F7D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7F7D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1281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Weighting (with sample weights)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46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1301EB7-1589-9876-1951-8F3256B9F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>
                <a:cs typeface="Fira Code" panose="020B0809050000020004" pitchFamily="49" charset="0"/>
              </a:rPr>
              <a:t>Very versatile: use that whenever you want a group of observations to look like another group of observations</a:t>
            </a:r>
          </a:p>
          <a:p>
            <a:pPr lvl="1"/>
            <a:r>
              <a:rPr lang="en-US" dirty="0">
                <a:cs typeface="Fira Code" panose="020B0809050000020004" pitchFamily="49" charset="0"/>
              </a:rPr>
              <a:t>Example: non-response in a longitudinal survey? You can use weights to correct this, such that the respondents look like all the respondents at the beginning on the survey, on the characteristics you like</a:t>
            </a:r>
          </a:p>
          <a:p>
            <a:r>
              <a:rPr lang="en-US" dirty="0"/>
              <a:t>Using sampling weights requires specific methods </a:t>
            </a:r>
            <a:r>
              <a:rPr lang="en-US" dirty="0">
                <a:cs typeface="Fira Code" panose="020B0809050000020004" pitchFamily="49" charset="0"/>
              </a:rPr>
              <a:t>for data analysis: see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survey</a:t>
            </a:r>
            <a:r>
              <a:rPr lang="en-US" dirty="0">
                <a:cs typeface="Fira Code" panose="020B0809050000020004" pitchFamily="49" charset="0"/>
              </a:rPr>
              <a:t> package on R</a:t>
            </a:r>
          </a:p>
          <a:p>
            <a:r>
              <a:rPr lang="en-US" dirty="0">
                <a:solidFill>
                  <a:srgbClr val="EB6E40"/>
                </a:solidFill>
                <a:cs typeface="Fira Code" panose="020B0809050000020004" pitchFamily="49" charset="0"/>
              </a:rPr>
              <a:t>Caveat:</a:t>
            </a:r>
            <a:r>
              <a:rPr lang="en-US" dirty="0">
                <a:cs typeface="Fira Code" panose="020B0809050000020004" pitchFamily="49" charset="0"/>
              </a:rPr>
              <a:t> you need to know what the other group (or your population) </a:t>
            </a:r>
            <a:r>
              <a:rPr lang="en-US" dirty="0">
                <a:solidFill>
                  <a:srgbClr val="EB6E40"/>
                </a:solidFill>
                <a:cs typeface="Fira Code" panose="020B0809050000020004" pitchFamily="49" charset="0"/>
              </a:rPr>
              <a:t>looks like</a:t>
            </a:r>
          </a:p>
        </p:txBody>
      </p:sp>
    </p:spTree>
    <p:extLst>
      <p:ext uri="{BB962C8B-B14F-4D97-AF65-F5344CB8AC3E}">
        <p14:creationId xmlns:p14="http://schemas.microsoft.com/office/powerpoint/2010/main" val="2968435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18AF0-6E77-F094-160A-2699EAADD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A9097F-AFDA-D0C9-4CD8-18A04B0410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6F9C3C-76A4-E5E4-F9EE-62777E41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Weighting (with propensity scores)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ACC06C-8825-0583-3DE3-B7948498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47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3BC69CF-90E0-B732-7FF7-703E2645F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>
                <a:cs typeface="Fira Code" panose="020B0809050000020004" pitchFamily="49" charset="0"/>
              </a:rPr>
              <a:t>You can create weight that represent for probability of being into a group conditionally on some characteristics</a:t>
            </a:r>
          </a:p>
          <a:p>
            <a:pPr lvl="1"/>
            <a:r>
              <a:rPr lang="en-US" dirty="0">
                <a:cs typeface="Fira Code" panose="020B0809050000020004" pitchFamily="49" charset="0"/>
              </a:rPr>
              <a:t>This is the idea behind propensity scores, and inverse probability weighting</a:t>
            </a:r>
          </a:p>
          <a:p>
            <a:pPr lvl="1"/>
            <a:r>
              <a:rPr lang="en-US" dirty="0">
                <a:cs typeface="Fira Code" panose="020B0809050000020004" pitchFamily="49" charset="0"/>
              </a:rPr>
              <a:t>You model the probability of being into one group (group A, for example)</a:t>
            </a:r>
          </a:p>
          <a:p>
            <a:pPr lvl="1"/>
            <a:endParaRPr lang="en-US" dirty="0">
              <a:cs typeface="Fira Code" panose="020B0809050000020004" pitchFamily="49" charset="0"/>
            </a:endParaRPr>
          </a:p>
          <a:p>
            <a:r>
              <a:rPr lang="en-US" dirty="0">
                <a:cs typeface="Fira Code" panose="020B0809050000020004" pitchFamily="49" charset="0"/>
              </a:rPr>
              <a:t>So if you hear about </a:t>
            </a:r>
            <a:r>
              <a:rPr lang="en-US" dirty="0">
                <a:solidFill>
                  <a:srgbClr val="E76321"/>
                </a:solidFill>
                <a:cs typeface="Fira Code" panose="020B0809050000020004" pitchFamily="49" charset="0"/>
              </a:rPr>
              <a:t>propensity score matching </a:t>
            </a:r>
            <a:r>
              <a:rPr lang="en-US" dirty="0">
                <a:cs typeface="Fira Code" panose="020B0809050000020004" pitchFamily="49" charset="0"/>
              </a:rPr>
              <a:t>in one of your classes, this is one of the ideas behind this method:</a:t>
            </a:r>
          </a:p>
          <a:p>
            <a:pPr lvl="1"/>
            <a:r>
              <a:rPr lang="en-US" dirty="0">
                <a:cs typeface="Fira Code" panose="020B0809050000020004" pitchFamily="49" charset="0"/>
              </a:rPr>
              <a:t>The “matching” part being: you match people from both groups that have close probabilities of being assigned to group A, because they are comparable!</a:t>
            </a:r>
          </a:p>
        </p:txBody>
      </p:sp>
      <p:pic>
        <p:nvPicPr>
          <p:cNvPr id="6" name="Image 5" descr="Une image contenant logo, Graphique, clipart, conception&#10;&#10;Description générée automatiquement">
            <a:extLst>
              <a:ext uri="{FF2B5EF4-FFF2-40B4-BE49-F238E27FC236}">
                <a16:creationId xmlns:a16="http://schemas.microsoft.com/office/drawing/2014/main" id="{FE434F30-9FC5-0C72-619F-B74A23CE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7" t="11017" r="27128" b="14343"/>
          <a:stretch/>
        </p:blipFill>
        <p:spPr>
          <a:xfrm>
            <a:off x="720248" y="4687704"/>
            <a:ext cx="788512" cy="7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27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D01D4-1CCB-36CA-E3F0-2C2BD95B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32AB9C7-32C4-F49E-DB08-6DF9DBA9E6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625C47-D146-76D1-2706-B11F1406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Limits to weighting (1)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522981-BB1A-FE68-350A-705E47E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48</a:t>
            </a:fld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02CA0C-A2F9-8678-8CF1-67ED10881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sample will become representative of the population </a:t>
            </a:r>
            <a:r>
              <a:rPr lang="en-GB" dirty="0">
                <a:solidFill>
                  <a:srgbClr val="EB6E40"/>
                </a:solidFill>
              </a:rPr>
              <a:t>on the variables you selected </a:t>
            </a:r>
            <a:r>
              <a:rPr lang="en-GB" dirty="0"/>
              <a:t>to create weights</a:t>
            </a:r>
          </a:p>
          <a:p>
            <a:r>
              <a:rPr lang="en-GB" dirty="0"/>
              <a:t>This </a:t>
            </a:r>
            <a:r>
              <a:rPr lang="en-GB" dirty="0">
                <a:solidFill>
                  <a:srgbClr val="7F7DB0"/>
                </a:solidFill>
              </a:rPr>
              <a:t>may increase representativeness</a:t>
            </a:r>
            <a:r>
              <a:rPr lang="en-GB" dirty="0"/>
              <a:t> on other variables, if these are correlated with the variables you weight on…</a:t>
            </a:r>
          </a:p>
          <a:p>
            <a:r>
              <a:rPr lang="en-GB" dirty="0"/>
              <a:t>Or the opposite:</a:t>
            </a:r>
          </a:p>
        </p:txBody>
      </p:sp>
      <p:pic>
        <p:nvPicPr>
          <p:cNvPr id="3" name="Graphique 2" descr="Homme avec un remplissage uni">
            <a:extLst>
              <a:ext uri="{FF2B5EF4-FFF2-40B4-BE49-F238E27FC236}">
                <a16:creationId xmlns:a16="http://schemas.microsoft.com/office/drawing/2014/main" id="{63DBBA96-EAA5-06FF-29BF-0198A78D1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0078" y="4664075"/>
            <a:ext cx="914400" cy="914400"/>
          </a:xfrm>
          <a:prstGeom prst="rect">
            <a:avLst/>
          </a:prstGeom>
        </p:spPr>
      </p:pic>
      <p:pic>
        <p:nvPicPr>
          <p:cNvPr id="6" name="Graphique 5" descr="Homme avec un remplissage uni">
            <a:extLst>
              <a:ext uri="{FF2B5EF4-FFF2-40B4-BE49-F238E27FC236}">
                <a16:creationId xmlns:a16="http://schemas.microsoft.com/office/drawing/2014/main" id="{1847A481-85DB-E585-2FBD-2F2E0636E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78" y="4664075"/>
            <a:ext cx="914400" cy="914400"/>
          </a:xfrm>
          <a:prstGeom prst="rect">
            <a:avLst/>
          </a:prstGeom>
        </p:spPr>
      </p:pic>
      <p:pic>
        <p:nvPicPr>
          <p:cNvPr id="7" name="Graphique 6" descr="Homme avec un remplissage uni">
            <a:extLst>
              <a:ext uri="{FF2B5EF4-FFF2-40B4-BE49-F238E27FC236}">
                <a16:creationId xmlns:a16="http://schemas.microsoft.com/office/drawing/2014/main" id="{3B368FDA-D8FC-2CCB-790D-B6955FBFE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4478" y="4664075"/>
            <a:ext cx="914400" cy="914400"/>
          </a:xfrm>
          <a:prstGeom prst="rect">
            <a:avLst/>
          </a:prstGeom>
        </p:spPr>
      </p:pic>
      <p:pic>
        <p:nvPicPr>
          <p:cNvPr id="8" name="Graphique 7" descr="Homme avec un remplissage uni">
            <a:extLst>
              <a:ext uri="{FF2B5EF4-FFF2-40B4-BE49-F238E27FC236}">
                <a16:creationId xmlns:a16="http://schemas.microsoft.com/office/drawing/2014/main" id="{DFA54FF4-387A-570B-18E8-479A59258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92" y="4664075"/>
            <a:ext cx="914400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B63F4EA-77D0-FE2C-69CC-586E81003B3C}"/>
              </a:ext>
            </a:extLst>
          </p:cNvPr>
          <p:cNvSpPr txBox="1"/>
          <p:nvPr/>
        </p:nvSpPr>
        <p:spPr>
          <a:xfrm>
            <a:off x="2048256" y="4172995"/>
            <a:ext cx="10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B0604020202020204" charset="0"/>
              </a:rPr>
              <a:t>Sample</a:t>
            </a:r>
            <a:endParaRPr lang="fr-FR" dirty="0">
              <a:latin typeface="Esteban" panose="020B0604020202020204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4345252-1694-BAFC-E978-A3817B4A110F}"/>
              </a:ext>
            </a:extLst>
          </p:cNvPr>
          <p:cNvGrpSpPr/>
          <p:nvPr/>
        </p:nvGrpSpPr>
        <p:grpSpPr>
          <a:xfrm>
            <a:off x="7206680" y="4172995"/>
            <a:ext cx="3199769" cy="1400413"/>
            <a:chOff x="6764183" y="3905012"/>
            <a:chExt cx="3199769" cy="1400413"/>
          </a:xfrm>
        </p:grpSpPr>
        <p:pic>
          <p:nvPicPr>
            <p:cNvPr id="14" name="Graphique 13" descr="Homme avec un remplissage uni">
              <a:extLst>
                <a:ext uri="{FF2B5EF4-FFF2-40B4-BE49-F238E27FC236}">
                  <a16:creationId xmlns:a16="http://schemas.microsoft.com/office/drawing/2014/main" id="{2DDE8393-62BC-BA2E-8DB5-39C29F52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4183" y="4391025"/>
              <a:ext cx="914400" cy="914400"/>
            </a:xfrm>
            <a:prstGeom prst="rect">
              <a:avLst/>
            </a:prstGeom>
          </p:spPr>
        </p:pic>
        <p:pic>
          <p:nvPicPr>
            <p:cNvPr id="15" name="Graphique 14" descr="Homme avec un remplissage uni">
              <a:extLst>
                <a:ext uri="{FF2B5EF4-FFF2-40B4-BE49-F238E27FC236}">
                  <a16:creationId xmlns:a16="http://schemas.microsoft.com/office/drawing/2014/main" id="{DF836C04-C8F2-9FC4-345A-7864C65BE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1383" y="4391025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Homme avec un remplissage uni">
              <a:extLst>
                <a:ext uri="{FF2B5EF4-FFF2-40B4-BE49-F238E27FC236}">
                  <a16:creationId xmlns:a16="http://schemas.microsoft.com/office/drawing/2014/main" id="{77878F62-7172-9935-12D3-F9E9E8F1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8583" y="4391025"/>
              <a:ext cx="914400" cy="914400"/>
            </a:xfrm>
            <a:prstGeom prst="rect">
              <a:avLst/>
            </a:prstGeom>
          </p:spPr>
        </p:pic>
        <p:pic>
          <p:nvPicPr>
            <p:cNvPr id="20" name="Graphique 19" descr="Homme avec un remplissage uni">
              <a:extLst>
                <a:ext uri="{FF2B5EF4-FFF2-40B4-BE49-F238E27FC236}">
                  <a16:creationId xmlns:a16="http://schemas.microsoft.com/office/drawing/2014/main" id="{0AB04A88-F32D-4802-A4A1-39E58F81D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5152" y="4391025"/>
              <a:ext cx="914400" cy="914400"/>
            </a:xfrm>
            <a:prstGeom prst="rect">
              <a:avLst/>
            </a:prstGeom>
          </p:spPr>
        </p:pic>
        <p:pic>
          <p:nvPicPr>
            <p:cNvPr id="21" name="Graphique 20" descr="Homme avec un remplissage uni">
              <a:extLst>
                <a:ext uri="{FF2B5EF4-FFF2-40B4-BE49-F238E27FC236}">
                  <a16:creationId xmlns:a16="http://schemas.microsoft.com/office/drawing/2014/main" id="{C625E8AE-6073-14EA-EC99-E05E00223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92352" y="4391025"/>
              <a:ext cx="914400" cy="914400"/>
            </a:xfrm>
            <a:prstGeom prst="rect">
              <a:avLst/>
            </a:prstGeom>
          </p:spPr>
        </p:pic>
        <p:pic>
          <p:nvPicPr>
            <p:cNvPr id="22" name="Graphique 21" descr="Homme avec un remplissage uni">
              <a:extLst>
                <a:ext uri="{FF2B5EF4-FFF2-40B4-BE49-F238E27FC236}">
                  <a16:creationId xmlns:a16="http://schemas.microsoft.com/office/drawing/2014/main" id="{62CDE5C9-5180-16F6-01E5-18CE6710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9552" y="4391025"/>
              <a:ext cx="914400" cy="914400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B41E73D-B51A-BA87-ACBF-77D82F558229}"/>
                </a:ext>
              </a:extLst>
            </p:cNvPr>
            <p:cNvSpPr txBox="1"/>
            <p:nvPr/>
          </p:nvSpPr>
          <p:spPr>
            <a:xfrm>
              <a:off x="7671776" y="3905012"/>
              <a:ext cx="137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Esteban" panose="020B0604020202020204" charset="0"/>
                </a:rPr>
                <a:t>Population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1A26B88E-3BFD-D427-D197-80ADBD272E6A}"/>
              </a:ext>
            </a:extLst>
          </p:cNvPr>
          <p:cNvSpPr txBox="1"/>
          <p:nvPr/>
        </p:nvSpPr>
        <p:spPr>
          <a:xfrm>
            <a:off x="3715904" y="4172995"/>
            <a:ext cx="2609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Esteban" panose="020B0604020202020204" charset="0"/>
              </a:rPr>
              <a:t>Sample</a:t>
            </a:r>
            <a:r>
              <a:rPr lang="fr-FR" dirty="0">
                <a:latin typeface="Esteban" panose="020B0604020202020204" charset="0"/>
              </a:rPr>
              <a:t> </a:t>
            </a:r>
            <a:r>
              <a:rPr lang="fr-FR" dirty="0" err="1">
                <a:latin typeface="Esteban" panose="020B0604020202020204" charset="0"/>
              </a:rPr>
              <a:t>weights</a:t>
            </a:r>
            <a:endParaRPr lang="fr-FR" dirty="0">
              <a:latin typeface="Esteban" panose="020B0604020202020204" charset="0"/>
            </a:endParaRPr>
          </a:p>
          <a:p>
            <a:pPr algn="ctr"/>
            <a:r>
              <a:rPr lang="fr-FR" sz="1400" dirty="0">
                <a:latin typeface="Esteban" panose="020B0604020202020204" charset="0"/>
              </a:rPr>
              <a:t>(i.e. </a:t>
            </a:r>
            <a:r>
              <a:rPr lang="fr-FR" sz="1400" dirty="0" err="1">
                <a:latin typeface="Esteban" panose="020B0604020202020204" charset="0"/>
              </a:rPr>
              <a:t>each</a:t>
            </a:r>
            <a:r>
              <a:rPr lang="fr-FR" sz="1400" dirty="0">
                <a:latin typeface="Esteban" panose="020B0604020202020204" charset="0"/>
              </a:rPr>
              <a:t> </a:t>
            </a:r>
            <a:r>
              <a:rPr lang="fr-FR" sz="1400" dirty="0" err="1">
                <a:latin typeface="Esteban" panose="020B0604020202020204" charset="0"/>
              </a:rPr>
              <a:t>individual</a:t>
            </a:r>
            <a:r>
              <a:rPr lang="fr-FR" sz="1400" dirty="0">
                <a:latin typeface="Esteban" panose="020B0604020202020204" charset="0"/>
              </a:rPr>
              <a:t> </a:t>
            </a:r>
            <a:r>
              <a:rPr lang="fr-FR" sz="1400" dirty="0" err="1">
                <a:latin typeface="Esteban" panose="020B0604020202020204" charset="0"/>
              </a:rPr>
              <a:t>counts</a:t>
            </a:r>
            <a:r>
              <a:rPr lang="fr-FR" sz="1400" dirty="0">
                <a:latin typeface="Esteban" panose="020B0604020202020204" charset="0"/>
              </a:rPr>
              <a:t> for)</a:t>
            </a:r>
            <a:endParaRPr lang="fr-FR" dirty="0">
              <a:latin typeface="Esteban" panose="020B060402020202020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C35B944-1ED3-3D93-734C-3FF266411DBF}"/>
              </a:ext>
            </a:extLst>
          </p:cNvPr>
          <p:cNvSpPr txBox="1"/>
          <p:nvPr/>
        </p:nvSpPr>
        <p:spPr>
          <a:xfrm>
            <a:off x="3932751" y="4873201"/>
            <a:ext cx="217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Esteban" panose="020B0604020202020204" charset="0"/>
              </a:rPr>
              <a:t>1.25 </a:t>
            </a:r>
            <a:r>
              <a:rPr lang="fr-FR" dirty="0" err="1">
                <a:latin typeface="Esteban" panose="020B0604020202020204" charset="0"/>
              </a:rPr>
              <a:t>individuals</a:t>
            </a:r>
            <a:r>
              <a:rPr lang="fr-FR" dirty="0">
                <a:latin typeface="Esteban" panose="020B0604020202020204" charset="0"/>
              </a:rPr>
              <a:t> in the population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995567F-1676-BF9B-204A-BFB564F17078}"/>
              </a:ext>
            </a:extLst>
          </p:cNvPr>
          <p:cNvSpPr txBox="1"/>
          <p:nvPr/>
        </p:nvSpPr>
        <p:spPr>
          <a:xfrm>
            <a:off x="3932750" y="5634963"/>
            <a:ext cx="2170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Esteban" panose="020B0604020202020204" charset="0"/>
              </a:rPr>
              <a:t>5 </a:t>
            </a:r>
            <a:r>
              <a:rPr lang="fr-FR" dirty="0" err="1">
                <a:latin typeface="Esteban" panose="020B0604020202020204" charset="0"/>
              </a:rPr>
              <a:t>individuals</a:t>
            </a:r>
            <a:r>
              <a:rPr lang="fr-FR" dirty="0">
                <a:latin typeface="Esteban" panose="020B0604020202020204" charset="0"/>
              </a:rPr>
              <a:t> in the population </a:t>
            </a:r>
          </a:p>
          <a:p>
            <a:pPr algn="ctr"/>
            <a:r>
              <a:rPr lang="fr-FR" sz="1400" dirty="0">
                <a:latin typeface="Esteban" panose="020B0604020202020204" charset="0"/>
              </a:rPr>
              <a:t>(</a:t>
            </a:r>
            <a:r>
              <a:rPr lang="fr-FR" sz="1400" dirty="0" err="1">
                <a:latin typeface="Esteban" panose="020B0604020202020204" charset="0"/>
              </a:rPr>
              <a:t>biased</a:t>
            </a:r>
            <a:r>
              <a:rPr lang="fr-FR" sz="1400" dirty="0">
                <a:latin typeface="Esteban" panose="020B0604020202020204" charset="0"/>
              </a:rPr>
              <a:t> if </a:t>
            </a:r>
            <a:r>
              <a:rPr lang="fr-FR" sz="1400" dirty="0" err="1">
                <a:latin typeface="Esteban" panose="020B0604020202020204" charset="0"/>
              </a:rPr>
              <a:t>you</a:t>
            </a:r>
            <a:r>
              <a:rPr lang="fr-FR" sz="1400" dirty="0">
                <a:latin typeface="Esteban" panose="020B0604020202020204" charset="0"/>
              </a:rPr>
              <a:t> </a:t>
            </a:r>
            <a:r>
              <a:rPr lang="fr-FR" sz="1400" dirty="0" err="1">
                <a:latin typeface="Esteban" panose="020B0604020202020204" charset="0"/>
              </a:rPr>
              <a:t>don’t</a:t>
            </a:r>
            <a:r>
              <a:rPr lang="fr-FR" sz="1400" dirty="0">
                <a:latin typeface="Esteban" panose="020B0604020202020204" charset="0"/>
              </a:rPr>
              <a:t> </a:t>
            </a:r>
            <a:r>
              <a:rPr lang="fr-FR" sz="1400" dirty="0" err="1">
                <a:latin typeface="Esteban" panose="020B0604020202020204" charset="0"/>
              </a:rPr>
              <a:t>take</a:t>
            </a:r>
            <a:r>
              <a:rPr lang="fr-FR" sz="1400" dirty="0">
                <a:latin typeface="Esteban" panose="020B0604020202020204" charset="0"/>
              </a:rPr>
              <a:t> </a:t>
            </a:r>
            <a:r>
              <a:rPr lang="fr-FR" sz="1400" dirty="0" err="1">
                <a:latin typeface="Esteban" panose="020B0604020202020204" charset="0"/>
              </a:rPr>
              <a:t>into</a:t>
            </a:r>
            <a:r>
              <a:rPr lang="fr-FR" sz="1400" dirty="0">
                <a:latin typeface="Esteban" panose="020B0604020202020204" charset="0"/>
              </a:rPr>
              <a:t> </a:t>
            </a:r>
            <a:r>
              <a:rPr lang="fr-FR" sz="1400" dirty="0" err="1">
                <a:latin typeface="Esteban" panose="020B0604020202020204" charset="0"/>
              </a:rPr>
              <a:t>account</a:t>
            </a:r>
            <a:r>
              <a:rPr lang="fr-FR" sz="1400" dirty="0">
                <a:latin typeface="Esteban" panose="020B0604020202020204" charset="0"/>
              </a:rPr>
              <a:t> the +/-)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5F1BC9DC-26EA-F29D-BD66-3EC27244D32E}"/>
              </a:ext>
            </a:extLst>
          </p:cNvPr>
          <p:cNvGrpSpPr/>
          <p:nvPr/>
        </p:nvGrpSpPr>
        <p:grpSpPr>
          <a:xfrm>
            <a:off x="1807278" y="5431632"/>
            <a:ext cx="914400" cy="1061243"/>
            <a:chOff x="1807278" y="5431632"/>
            <a:chExt cx="914400" cy="1061243"/>
          </a:xfrm>
        </p:grpSpPr>
        <p:pic>
          <p:nvPicPr>
            <p:cNvPr id="9" name="Graphique 8" descr="Homme avec un remplissage uni">
              <a:extLst>
                <a:ext uri="{FF2B5EF4-FFF2-40B4-BE49-F238E27FC236}">
                  <a16:creationId xmlns:a16="http://schemas.microsoft.com/office/drawing/2014/main" id="{32EF41C5-9961-3AE4-C18E-23EF7BB8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1F6988-F687-1B67-7B12-A8B78B59FC27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2B0A3D14-50F5-C1DE-1112-04D7E984289F}"/>
              </a:ext>
            </a:extLst>
          </p:cNvPr>
          <p:cNvGrpSpPr/>
          <p:nvPr/>
        </p:nvGrpSpPr>
        <p:grpSpPr>
          <a:xfrm>
            <a:off x="2259985" y="5431632"/>
            <a:ext cx="914400" cy="1061243"/>
            <a:chOff x="1807278" y="5431632"/>
            <a:chExt cx="914400" cy="1061243"/>
          </a:xfrm>
        </p:grpSpPr>
        <p:pic>
          <p:nvPicPr>
            <p:cNvPr id="38" name="Graphique 37" descr="Homme avec un remplissage uni">
              <a:extLst>
                <a:ext uri="{FF2B5EF4-FFF2-40B4-BE49-F238E27FC236}">
                  <a16:creationId xmlns:a16="http://schemas.microsoft.com/office/drawing/2014/main" id="{4748BBCE-5558-8E22-C2D1-A1D7B38D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419A4867-CD36-5146-F7BB-E761F4800FBE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F6DBB731-CF4D-0255-4960-213B0C651728}"/>
              </a:ext>
            </a:extLst>
          </p:cNvPr>
          <p:cNvGrpSpPr/>
          <p:nvPr/>
        </p:nvGrpSpPr>
        <p:grpSpPr>
          <a:xfrm>
            <a:off x="7214847" y="5431632"/>
            <a:ext cx="914400" cy="1061243"/>
            <a:chOff x="1807278" y="5431632"/>
            <a:chExt cx="914400" cy="1061243"/>
          </a:xfrm>
        </p:grpSpPr>
        <p:pic>
          <p:nvPicPr>
            <p:cNvPr id="47" name="Graphique 46" descr="Homme avec un remplissage uni">
              <a:extLst>
                <a:ext uri="{FF2B5EF4-FFF2-40B4-BE49-F238E27FC236}">
                  <a16:creationId xmlns:a16="http://schemas.microsoft.com/office/drawing/2014/main" id="{EBBF281B-6028-7CB1-CE0B-CD53F586E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5CB85D06-20B0-6AE4-22A7-FD960B598E19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3799E2C1-E606-AA44-58C5-01AB31E4A99D}"/>
              </a:ext>
            </a:extLst>
          </p:cNvPr>
          <p:cNvGrpSpPr/>
          <p:nvPr/>
        </p:nvGrpSpPr>
        <p:grpSpPr>
          <a:xfrm>
            <a:off x="7672047" y="5431030"/>
            <a:ext cx="914400" cy="1061243"/>
            <a:chOff x="1807278" y="5431632"/>
            <a:chExt cx="914400" cy="1061243"/>
          </a:xfrm>
        </p:grpSpPr>
        <p:pic>
          <p:nvPicPr>
            <p:cNvPr id="50" name="Graphique 49" descr="Homme avec un remplissage uni">
              <a:extLst>
                <a:ext uri="{FF2B5EF4-FFF2-40B4-BE49-F238E27FC236}">
                  <a16:creationId xmlns:a16="http://schemas.microsoft.com/office/drawing/2014/main" id="{53B16FE6-650F-1A1F-BDDB-379656C0A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A0C1C17D-D8BB-77A4-779E-AFF47AAC38F1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EE84CBF3-BF8D-59F0-B252-3BFB45A53803}"/>
              </a:ext>
            </a:extLst>
          </p:cNvPr>
          <p:cNvGrpSpPr/>
          <p:nvPr/>
        </p:nvGrpSpPr>
        <p:grpSpPr>
          <a:xfrm>
            <a:off x="6326649" y="5431632"/>
            <a:ext cx="914400" cy="1061243"/>
            <a:chOff x="1807278" y="5431632"/>
            <a:chExt cx="914400" cy="1061243"/>
          </a:xfrm>
        </p:grpSpPr>
        <p:pic>
          <p:nvPicPr>
            <p:cNvPr id="53" name="Graphique 52" descr="Homme avec un remplissage uni">
              <a:extLst>
                <a:ext uri="{FF2B5EF4-FFF2-40B4-BE49-F238E27FC236}">
                  <a16:creationId xmlns:a16="http://schemas.microsoft.com/office/drawing/2014/main" id="{8E40A9EA-C76C-991F-3F15-80196D286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1B54CA0B-6286-BD5D-E275-133BB6AF1EB9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A6BAB77-A38B-C1D3-81C2-43F205CD0EB8}"/>
              </a:ext>
            </a:extLst>
          </p:cNvPr>
          <p:cNvGrpSpPr/>
          <p:nvPr/>
        </p:nvGrpSpPr>
        <p:grpSpPr>
          <a:xfrm>
            <a:off x="6779356" y="5431632"/>
            <a:ext cx="914400" cy="1061243"/>
            <a:chOff x="1807278" y="5431632"/>
            <a:chExt cx="914400" cy="1061243"/>
          </a:xfrm>
        </p:grpSpPr>
        <p:pic>
          <p:nvPicPr>
            <p:cNvPr id="56" name="Graphique 55" descr="Homme avec un remplissage uni">
              <a:extLst>
                <a:ext uri="{FF2B5EF4-FFF2-40B4-BE49-F238E27FC236}">
                  <a16:creationId xmlns:a16="http://schemas.microsoft.com/office/drawing/2014/main" id="{297BF52F-387C-B641-4AA1-2757B2C9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5F5639AF-15F8-7AC6-90A9-307D037EDCD5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007EE7D-8378-B57D-0305-24E47A1145B4}"/>
              </a:ext>
            </a:extLst>
          </p:cNvPr>
          <p:cNvGrpSpPr/>
          <p:nvPr/>
        </p:nvGrpSpPr>
        <p:grpSpPr>
          <a:xfrm>
            <a:off x="8124123" y="5431030"/>
            <a:ext cx="914400" cy="1061243"/>
            <a:chOff x="1807278" y="5431632"/>
            <a:chExt cx="914400" cy="1061243"/>
          </a:xfrm>
        </p:grpSpPr>
        <p:pic>
          <p:nvPicPr>
            <p:cNvPr id="59" name="Graphique 58" descr="Homme avec un remplissage uni">
              <a:extLst>
                <a:ext uri="{FF2B5EF4-FFF2-40B4-BE49-F238E27FC236}">
                  <a16:creationId xmlns:a16="http://schemas.microsoft.com/office/drawing/2014/main" id="{600123A0-22C3-0AB1-3E4D-F84A7A52A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5571D315-2096-2487-B884-8C7198B38CCD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1E056109-BDFE-CC01-E95E-141E72F7C27C}"/>
              </a:ext>
            </a:extLst>
          </p:cNvPr>
          <p:cNvGrpSpPr/>
          <p:nvPr/>
        </p:nvGrpSpPr>
        <p:grpSpPr>
          <a:xfrm>
            <a:off x="8578311" y="5431030"/>
            <a:ext cx="914400" cy="1061243"/>
            <a:chOff x="1807278" y="5431632"/>
            <a:chExt cx="914400" cy="1061243"/>
          </a:xfrm>
        </p:grpSpPr>
        <p:pic>
          <p:nvPicPr>
            <p:cNvPr id="62" name="Graphique 61" descr="Homme avec un remplissage uni">
              <a:extLst>
                <a:ext uri="{FF2B5EF4-FFF2-40B4-BE49-F238E27FC236}">
                  <a16:creationId xmlns:a16="http://schemas.microsoft.com/office/drawing/2014/main" id="{5E345E20-EE4C-7669-2A6D-90B5D53AF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EF937F34-DD06-8C8E-60C0-A0CAA4539F10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483281C3-C597-7E20-4DA2-A533749B9A2C}"/>
              </a:ext>
            </a:extLst>
          </p:cNvPr>
          <p:cNvGrpSpPr/>
          <p:nvPr/>
        </p:nvGrpSpPr>
        <p:grpSpPr>
          <a:xfrm>
            <a:off x="9030387" y="5431030"/>
            <a:ext cx="914400" cy="1061243"/>
            <a:chOff x="1807278" y="5431632"/>
            <a:chExt cx="914400" cy="1061243"/>
          </a:xfrm>
        </p:grpSpPr>
        <p:pic>
          <p:nvPicPr>
            <p:cNvPr id="65" name="Graphique 64" descr="Homme avec un remplissage uni">
              <a:extLst>
                <a:ext uri="{FF2B5EF4-FFF2-40B4-BE49-F238E27FC236}">
                  <a16:creationId xmlns:a16="http://schemas.microsoft.com/office/drawing/2014/main" id="{7228B95B-6EBB-F8E4-8927-BC02BE31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F7F15997-B4F7-7876-ACA6-5AED7B10063A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52413485-2E3A-FE0D-D064-682E0C049508}"/>
              </a:ext>
            </a:extLst>
          </p:cNvPr>
          <p:cNvGrpSpPr/>
          <p:nvPr/>
        </p:nvGrpSpPr>
        <p:grpSpPr>
          <a:xfrm>
            <a:off x="9473334" y="5433624"/>
            <a:ext cx="914400" cy="1061243"/>
            <a:chOff x="1807278" y="5431632"/>
            <a:chExt cx="914400" cy="1061243"/>
          </a:xfrm>
        </p:grpSpPr>
        <p:pic>
          <p:nvPicPr>
            <p:cNvPr id="68" name="Graphique 67" descr="Homme avec un remplissage uni">
              <a:extLst>
                <a:ext uri="{FF2B5EF4-FFF2-40B4-BE49-F238E27FC236}">
                  <a16:creationId xmlns:a16="http://schemas.microsoft.com/office/drawing/2014/main" id="{0FDC65A5-58DB-7A9E-D3EF-1D219905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0D67711-6AE4-2F50-9211-EE4B0530236D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65BCE81F-36E4-DBB1-1000-84D1B35258AE}"/>
              </a:ext>
            </a:extLst>
          </p:cNvPr>
          <p:cNvGrpSpPr/>
          <p:nvPr/>
        </p:nvGrpSpPr>
        <p:grpSpPr>
          <a:xfrm>
            <a:off x="9927522" y="5433624"/>
            <a:ext cx="914400" cy="1061243"/>
            <a:chOff x="1807278" y="5431632"/>
            <a:chExt cx="914400" cy="1061243"/>
          </a:xfrm>
        </p:grpSpPr>
        <p:pic>
          <p:nvPicPr>
            <p:cNvPr id="71" name="Graphique 70" descr="Homme avec un remplissage uni">
              <a:extLst>
                <a:ext uri="{FF2B5EF4-FFF2-40B4-BE49-F238E27FC236}">
                  <a16:creationId xmlns:a16="http://schemas.microsoft.com/office/drawing/2014/main" id="{7F2D2CB2-1CED-DCB6-B7AC-CEDF28108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ADD0EC1E-AFE9-304A-331F-0430AD00FFA5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FE5EDB58-F735-70F0-31FB-B70155437FE8}"/>
              </a:ext>
            </a:extLst>
          </p:cNvPr>
          <p:cNvGrpSpPr/>
          <p:nvPr/>
        </p:nvGrpSpPr>
        <p:grpSpPr>
          <a:xfrm>
            <a:off x="10379598" y="5433624"/>
            <a:ext cx="914400" cy="1061243"/>
            <a:chOff x="1807278" y="5431632"/>
            <a:chExt cx="914400" cy="1061243"/>
          </a:xfrm>
        </p:grpSpPr>
        <p:pic>
          <p:nvPicPr>
            <p:cNvPr id="74" name="Graphique 73" descr="Homme avec un remplissage uni">
              <a:extLst>
                <a:ext uri="{FF2B5EF4-FFF2-40B4-BE49-F238E27FC236}">
                  <a16:creationId xmlns:a16="http://schemas.microsoft.com/office/drawing/2014/main" id="{9A3F24AB-4154-FC7B-AE9D-346B44A0B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C3B6BCD7-123B-3512-EC45-EDBBDD42B33F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490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0295-42B5-159C-46A4-358BEC49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0BB1EE-9224-ED52-1A6B-2A74E80637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060FB4-F4BD-9AFA-BC80-5B87097D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Limits to weighting (2)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EA0953-0122-B7F7-BDAC-2233CFDA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49</a:t>
            </a:fld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87419D-116D-8946-18E5-061684DF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GB" dirty="0"/>
              <a:t>This becomes a problem when the variable you do not take into account in your weighting is correlated with what you want to measure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is a fancy name for this: the </a:t>
            </a:r>
            <a:r>
              <a:rPr lang="en-GB" dirty="0">
                <a:solidFill>
                  <a:srgbClr val="E76321"/>
                </a:solidFill>
              </a:rPr>
              <a:t>Conditional Independence Assumption</a:t>
            </a:r>
            <a:r>
              <a:rPr lang="en-GB" dirty="0"/>
              <a:t> (CIA)</a:t>
            </a:r>
          </a:p>
        </p:txBody>
      </p:sp>
      <p:pic>
        <p:nvPicPr>
          <p:cNvPr id="3" name="Graphique 2" descr="Homme avec un remplissage uni">
            <a:extLst>
              <a:ext uri="{FF2B5EF4-FFF2-40B4-BE49-F238E27FC236}">
                <a16:creationId xmlns:a16="http://schemas.microsoft.com/office/drawing/2014/main" id="{9E3E4833-2396-0035-EEA3-12C9FAE0B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0078" y="3525754"/>
            <a:ext cx="914400" cy="914400"/>
          </a:xfrm>
          <a:prstGeom prst="rect">
            <a:avLst/>
          </a:prstGeom>
        </p:spPr>
      </p:pic>
      <p:pic>
        <p:nvPicPr>
          <p:cNvPr id="6" name="Graphique 5" descr="Homme avec un remplissage uni">
            <a:extLst>
              <a:ext uri="{FF2B5EF4-FFF2-40B4-BE49-F238E27FC236}">
                <a16:creationId xmlns:a16="http://schemas.microsoft.com/office/drawing/2014/main" id="{6E31121E-F3BE-10F5-38A8-85040727D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78" y="3525754"/>
            <a:ext cx="914400" cy="914400"/>
          </a:xfrm>
          <a:prstGeom prst="rect">
            <a:avLst/>
          </a:prstGeom>
        </p:spPr>
      </p:pic>
      <p:pic>
        <p:nvPicPr>
          <p:cNvPr id="7" name="Graphique 6" descr="Homme avec un remplissage uni">
            <a:extLst>
              <a:ext uri="{FF2B5EF4-FFF2-40B4-BE49-F238E27FC236}">
                <a16:creationId xmlns:a16="http://schemas.microsoft.com/office/drawing/2014/main" id="{392084EB-D853-C83E-B112-8A810D0D8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4478" y="3525754"/>
            <a:ext cx="914400" cy="914400"/>
          </a:xfrm>
          <a:prstGeom prst="rect">
            <a:avLst/>
          </a:prstGeom>
        </p:spPr>
      </p:pic>
      <p:pic>
        <p:nvPicPr>
          <p:cNvPr id="8" name="Graphique 7" descr="Homme avec un remplissage uni">
            <a:extLst>
              <a:ext uri="{FF2B5EF4-FFF2-40B4-BE49-F238E27FC236}">
                <a16:creationId xmlns:a16="http://schemas.microsoft.com/office/drawing/2014/main" id="{390974FD-10BD-1FF8-9063-F8BCE96F8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92" y="3525754"/>
            <a:ext cx="914400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4358067-C398-1D2F-42C7-3F0918265DC2}"/>
              </a:ext>
            </a:extLst>
          </p:cNvPr>
          <p:cNvSpPr txBox="1"/>
          <p:nvPr/>
        </p:nvSpPr>
        <p:spPr>
          <a:xfrm>
            <a:off x="2048256" y="3034674"/>
            <a:ext cx="10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B0604020202020204" charset="0"/>
              </a:rPr>
              <a:t>Sample</a:t>
            </a:r>
            <a:endParaRPr lang="fr-FR" dirty="0">
              <a:latin typeface="Esteban" panose="020B0604020202020204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C4E02B4-0D97-4F8A-BD25-3B0AA3C511B6}"/>
              </a:ext>
            </a:extLst>
          </p:cNvPr>
          <p:cNvGrpSpPr/>
          <p:nvPr/>
        </p:nvGrpSpPr>
        <p:grpSpPr>
          <a:xfrm>
            <a:off x="7206680" y="3034674"/>
            <a:ext cx="3199769" cy="1400413"/>
            <a:chOff x="6764183" y="3905012"/>
            <a:chExt cx="3199769" cy="1400413"/>
          </a:xfrm>
        </p:grpSpPr>
        <p:pic>
          <p:nvPicPr>
            <p:cNvPr id="14" name="Graphique 13" descr="Homme avec un remplissage uni">
              <a:extLst>
                <a:ext uri="{FF2B5EF4-FFF2-40B4-BE49-F238E27FC236}">
                  <a16:creationId xmlns:a16="http://schemas.microsoft.com/office/drawing/2014/main" id="{B65F1929-BA3A-16BB-2765-3AEB7D34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4183" y="4391025"/>
              <a:ext cx="914400" cy="914400"/>
            </a:xfrm>
            <a:prstGeom prst="rect">
              <a:avLst/>
            </a:prstGeom>
          </p:spPr>
        </p:pic>
        <p:pic>
          <p:nvPicPr>
            <p:cNvPr id="15" name="Graphique 14" descr="Homme avec un remplissage uni">
              <a:extLst>
                <a:ext uri="{FF2B5EF4-FFF2-40B4-BE49-F238E27FC236}">
                  <a16:creationId xmlns:a16="http://schemas.microsoft.com/office/drawing/2014/main" id="{02711837-BC90-0318-EBE5-B2FA9BB56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1383" y="4391025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Homme avec un remplissage uni">
              <a:extLst>
                <a:ext uri="{FF2B5EF4-FFF2-40B4-BE49-F238E27FC236}">
                  <a16:creationId xmlns:a16="http://schemas.microsoft.com/office/drawing/2014/main" id="{4C6DEEAC-4CFD-D98C-A85C-B08035E9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8583" y="4391025"/>
              <a:ext cx="914400" cy="914400"/>
            </a:xfrm>
            <a:prstGeom prst="rect">
              <a:avLst/>
            </a:prstGeom>
          </p:spPr>
        </p:pic>
        <p:pic>
          <p:nvPicPr>
            <p:cNvPr id="20" name="Graphique 19" descr="Homme avec un remplissage uni">
              <a:extLst>
                <a:ext uri="{FF2B5EF4-FFF2-40B4-BE49-F238E27FC236}">
                  <a16:creationId xmlns:a16="http://schemas.microsoft.com/office/drawing/2014/main" id="{D6A12285-EB47-6823-E413-5338DFBBB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5152" y="4391025"/>
              <a:ext cx="914400" cy="914400"/>
            </a:xfrm>
            <a:prstGeom prst="rect">
              <a:avLst/>
            </a:prstGeom>
          </p:spPr>
        </p:pic>
        <p:pic>
          <p:nvPicPr>
            <p:cNvPr id="21" name="Graphique 20" descr="Homme avec un remplissage uni">
              <a:extLst>
                <a:ext uri="{FF2B5EF4-FFF2-40B4-BE49-F238E27FC236}">
                  <a16:creationId xmlns:a16="http://schemas.microsoft.com/office/drawing/2014/main" id="{390C945C-D769-5E77-9624-B5F174BBE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92352" y="4391025"/>
              <a:ext cx="914400" cy="914400"/>
            </a:xfrm>
            <a:prstGeom prst="rect">
              <a:avLst/>
            </a:prstGeom>
          </p:spPr>
        </p:pic>
        <p:pic>
          <p:nvPicPr>
            <p:cNvPr id="22" name="Graphique 21" descr="Homme avec un remplissage uni">
              <a:extLst>
                <a:ext uri="{FF2B5EF4-FFF2-40B4-BE49-F238E27FC236}">
                  <a16:creationId xmlns:a16="http://schemas.microsoft.com/office/drawing/2014/main" id="{B18844FE-9CED-2E13-EBAE-0BECF6C4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9552" y="4391025"/>
              <a:ext cx="914400" cy="914400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97FC42EE-4B56-856F-2D56-6D7198F7A080}"/>
                </a:ext>
              </a:extLst>
            </p:cNvPr>
            <p:cNvSpPr txBox="1"/>
            <p:nvPr/>
          </p:nvSpPr>
          <p:spPr>
            <a:xfrm>
              <a:off x="7671776" y="3905012"/>
              <a:ext cx="137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Esteban" panose="020B0604020202020204" charset="0"/>
                </a:rPr>
                <a:t>Population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A8D4079-CE51-AA67-1504-B932DE4340F9}"/>
              </a:ext>
            </a:extLst>
          </p:cNvPr>
          <p:cNvGrpSpPr/>
          <p:nvPr/>
        </p:nvGrpSpPr>
        <p:grpSpPr>
          <a:xfrm>
            <a:off x="1807278" y="4293311"/>
            <a:ext cx="914400" cy="1061243"/>
            <a:chOff x="1807278" y="5431632"/>
            <a:chExt cx="914400" cy="1061243"/>
          </a:xfrm>
        </p:grpSpPr>
        <p:pic>
          <p:nvPicPr>
            <p:cNvPr id="9" name="Graphique 8" descr="Homme avec un remplissage uni">
              <a:extLst>
                <a:ext uri="{FF2B5EF4-FFF2-40B4-BE49-F238E27FC236}">
                  <a16:creationId xmlns:a16="http://schemas.microsoft.com/office/drawing/2014/main" id="{D4DE5BBB-4FCA-3D33-7337-8570BEE64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0E94161-7A2D-F8E6-3B4C-FFA4CCC5AC95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227C5B9-6F28-0E2A-AD92-2F22FAA7E4FF}"/>
              </a:ext>
            </a:extLst>
          </p:cNvPr>
          <p:cNvGrpSpPr/>
          <p:nvPr/>
        </p:nvGrpSpPr>
        <p:grpSpPr>
          <a:xfrm>
            <a:off x="2259985" y="4293311"/>
            <a:ext cx="914400" cy="1061243"/>
            <a:chOff x="1807278" y="5431632"/>
            <a:chExt cx="914400" cy="1061243"/>
          </a:xfrm>
        </p:grpSpPr>
        <p:pic>
          <p:nvPicPr>
            <p:cNvPr id="38" name="Graphique 37" descr="Homme avec un remplissage uni">
              <a:extLst>
                <a:ext uri="{FF2B5EF4-FFF2-40B4-BE49-F238E27FC236}">
                  <a16:creationId xmlns:a16="http://schemas.microsoft.com/office/drawing/2014/main" id="{B3DF8774-E730-425A-75D5-18E51AEF8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F813677E-5D6E-D493-F6D3-F0DE36E2C9D2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7031ACD7-353F-1091-C624-0C5425A4E4AF}"/>
              </a:ext>
            </a:extLst>
          </p:cNvPr>
          <p:cNvGrpSpPr/>
          <p:nvPr/>
        </p:nvGrpSpPr>
        <p:grpSpPr>
          <a:xfrm>
            <a:off x="7214847" y="4293311"/>
            <a:ext cx="914400" cy="1061243"/>
            <a:chOff x="1807278" y="5431632"/>
            <a:chExt cx="914400" cy="1061243"/>
          </a:xfrm>
        </p:grpSpPr>
        <p:pic>
          <p:nvPicPr>
            <p:cNvPr id="47" name="Graphique 46" descr="Homme avec un remplissage uni">
              <a:extLst>
                <a:ext uri="{FF2B5EF4-FFF2-40B4-BE49-F238E27FC236}">
                  <a16:creationId xmlns:a16="http://schemas.microsoft.com/office/drawing/2014/main" id="{7261FEBD-F36E-A59E-F582-80646E72C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8ED8126-1970-9CA7-B170-B22C0BA30890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EE9DACCC-46AD-12A4-626C-0CC4E2A5B5A2}"/>
              </a:ext>
            </a:extLst>
          </p:cNvPr>
          <p:cNvGrpSpPr/>
          <p:nvPr/>
        </p:nvGrpSpPr>
        <p:grpSpPr>
          <a:xfrm>
            <a:off x="7672047" y="4292709"/>
            <a:ext cx="914400" cy="1061243"/>
            <a:chOff x="1807278" y="5431632"/>
            <a:chExt cx="914400" cy="1061243"/>
          </a:xfrm>
        </p:grpSpPr>
        <p:pic>
          <p:nvPicPr>
            <p:cNvPr id="50" name="Graphique 49" descr="Homme avec un remplissage uni">
              <a:extLst>
                <a:ext uri="{FF2B5EF4-FFF2-40B4-BE49-F238E27FC236}">
                  <a16:creationId xmlns:a16="http://schemas.microsoft.com/office/drawing/2014/main" id="{B799EA82-A246-6BA9-621D-4E129E494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F4196E34-FD86-0A61-B80E-5764D19ED354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888020B-15F0-0415-2B68-AF9DB6BC73F0}"/>
              </a:ext>
            </a:extLst>
          </p:cNvPr>
          <p:cNvGrpSpPr/>
          <p:nvPr/>
        </p:nvGrpSpPr>
        <p:grpSpPr>
          <a:xfrm>
            <a:off x="6326649" y="4293311"/>
            <a:ext cx="914400" cy="1061243"/>
            <a:chOff x="1807278" y="5431632"/>
            <a:chExt cx="914400" cy="1061243"/>
          </a:xfrm>
        </p:grpSpPr>
        <p:pic>
          <p:nvPicPr>
            <p:cNvPr id="53" name="Graphique 52" descr="Homme avec un remplissage uni">
              <a:extLst>
                <a:ext uri="{FF2B5EF4-FFF2-40B4-BE49-F238E27FC236}">
                  <a16:creationId xmlns:a16="http://schemas.microsoft.com/office/drawing/2014/main" id="{8277BDA5-7CE7-90D0-0958-93F55EAB7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A023642-3D57-83E2-0D14-9521EFAB81AB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D850E69-9900-8082-53B2-F3A76EFE9FE3}"/>
              </a:ext>
            </a:extLst>
          </p:cNvPr>
          <p:cNvGrpSpPr/>
          <p:nvPr/>
        </p:nvGrpSpPr>
        <p:grpSpPr>
          <a:xfrm>
            <a:off x="6779356" y="4293311"/>
            <a:ext cx="914400" cy="1061243"/>
            <a:chOff x="1807278" y="5431632"/>
            <a:chExt cx="914400" cy="1061243"/>
          </a:xfrm>
        </p:grpSpPr>
        <p:pic>
          <p:nvPicPr>
            <p:cNvPr id="56" name="Graphique 55" descr="Homme avec un remplissage uni">
              <a:extLst>
                <a:ext uri="{FF2B5EF4-FFF2-40B4-BE49-F238E27FC236}">
                  <a16:creationId xmlns:a16="http://schemas.microsoft.com/office/drawing/2014/main" id="{0D0BD315-E323-E0D9-C04C-F28A8E86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F992661-1CC5-B843-EE28-7FB0661F581B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+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E93E6C85-A549-1C53-B78A-1E51365DE02D}"/>
              </a:ext>
            </a:extLst>
          </p:cNvPr>
          <p:cNvGrpSpPr/>
          <p:nvPr/>
        </p:nvGrpSpPr>
        <p:grpSpPr>
          <a:xfrm>
            <a:off x="8124123" y="4292709"/>
            <a:ext cx="914400" cy="1061243"/>
            <a:chOff x="1807278" y="5431632"/>
            <a:chExt cx="914400" cy="1061243"/>
          </a:xfrm>
        </p:grpSpPr>
        <p:pic>
          <p:nvPicPr>
            <p:cNvPr id="59" name="Graphique 58" descr="Homme avec un remplissage uni">
              <a:extLst>
                <a:ext uri="{FF2B5EF4-FFF2-40B4-BE49-F238E27FC236}">
                  <a16:creationId xmlns:a16="http://schemas.microsoft.com/office/drawing/2014/main" id="{A652307A-2AE9-669C-9300-EFBA2B2EE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87248C28-3766-16EF-96FB-8BB5C3BFA462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901ADDEF-DC8B-B3F9-B002-F05B2063554B}"/>
              </a:ext>
            </a:extLst>
          </p:cNvPr>
          <p:cNvGrpSpPr/>
          <p:nvPr/>
        </p:nvGrpSpPr>
        <p:grpSpPr>
          <a:xfrm>
            <a:off x="8578311" y="4292709"/>
            <a:ext cx="914400" cy="1061243"/>
            <a:chOff x="1807278" y="5431632"/>
            <a:chExt cx="914400" cy="1061243"/>
          </a:xfrm>
        </p:grpSpPr>
        <p:pic>
          <p:nvPicPr>
            <p:cNvPr id="62" name="Graphique 61" descr="Homme avec un remplissage uni">
              <a:extLst>
                <a:ext uri="{FF2B5EF4-FFF2-40B4-BE49-F238E27FC236}">
                  <a16:creationId xmlns:a16="http://schemas.microsoft.com/office/drawing/2014/main" id="{90131478-7EB7-FCE8-885B-3FE93A65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5EC3B1E9-597A-5B86-75CD-CB098BA55701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0B20028-3213-7F27-6E47-01C3E44BF6C6}"/>
              </a:ext>
            </a:extLst>
          </p:cNvPr>
          <p:cNvGrpSpPr/>
          <p:nvPr/>
        </p:nvGrpSpPr>
        <p:grpSpPr>
          <a:xfrm>
            <a:off x="9030387" y="4292709"/>
            <a:ext cx="914400" cy="1061243"/>
            <a:chOff x="1807278" y="5431632"/>
            <a:chExt cx="914400" cy="1061243"/>
          </a:xfrm>
        </p:grpSpPr>
        <p:pic>
          <p:nvPicPr>
            <p:cNvPr id="65" name="Graphique 64" descr="Homme avec un remplissage uni">
              <a:extLst>
                <a:ext uri="{FF2B5EF4-FFF2-40B4-BE49-F238E27FC236}">
                  <a16:creationId xmlns:a16="http://schemas.microsoft.com/office/drawing/2014/main" id="{B99A7EC5-094D-3D55-86B5-5B36CE01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9ED71F68-3688-A262-8EC7-97647CE21123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BBE2279B-CD77-EED7-6AD4-F06D24A8DB61}"/>
              </a:ext>
            </a:extLst>
          </p:cNvPr>
          <p:cNvGrpSpPr/>
          <p:nvPr/>
        </p:nvGrpSpPr>
        <p:grpSpPr>
          <a:xfrm>
            <a:off x="9473334" y="4295303"/>
            <a:ext cx="914400" cy="1061243"/>
            <a:chOff x="1807278" y="5431632"/>
            <a:chExt cx="914400" cy="1061243"/>
          </a:xfrm>
        </p:grpSpPr>
        <p:pic>
          <p:nvPicPr>
            <p:cNvPr id="68" name="Graphique 67" descr="Homme avec un remplissage uni">
              <a:extLst>
                <a:ext uri="{FF2B5EF4-FFF2-40B4-BE49-F238E27FC236}">
                  <a16:creationId xmlns:a16="http://schemas.microsoft.com/office/drawing/2014/main" id="{E2328222-EEE7-FEA5-CF24-F85810307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A18E9196-D32F-5D7F-E329-2FDE38A8B9C1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A89F2EA-7D0E-C7FD-213C-56F22C5E590A}"/>
              </a:ext>
            </a:extLst>
          </p:cNvPr>
          <p:cNvGrpSpPr/>
          <p:nvPr/>
        </p:nvGrpSpPr>
        <p:grpSpPr>
          <a:xfrm>
            <a:off x="9927522" y="4295303"/>
            <a:ext cx="914400" cy="1061243"/>
            <a:chOff x="1807278" y="5431632"/>
            <a:chExt cx="914400" cy="1061243"/>
          </a:xfrm>
        </p:grpSpPr>
        <p:pic>
          <p:nvPicPr>
            <p:cNvPr id="71" name="Graphique 70" descr="Homme avec un remplissage uni">
              <a:extLst>
                <a:ext uri="{FF2B5EF4-FFF2-40B4-BE49-F238E27FC236}">
                  <a16:creationId xmlns:a16="http://schemas.microsoft.com/office/drawing/2014/main" id="{8BF1979D-5EDC-A748-FC80-EEC87BFE2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6E40DCC9-B048-8F39-D889-05CCEBE26889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8D22D20C-87D8-B42A-CD16-1D52606D10CD}"/>
              </a:ext>
            </a:extLst>
          </p:cNvPr>
          <p:cNvGrpSpPr/>
          <p:nvPr/>
        </p:nvGrpSpPr>
        <p:grpSpPr>
          <a:xfrm>
            <a:off x="10379598" y="4295303"/>
            <a:ext cx="914400" cy="1061243"/>
            <a:chOff x="1807278" y="5431632"/>
            <a:chExt cx="914400" cy="1061243"/>
          </a:xfrm>
        </p:grpSpPr>
        <p:pic>
          <p:nvPicPr>
            <p:cNvPr id="74" name="Graphique 73" descr="Homme avec un remplissage uni">
              <a:extLst>
                <a:ext uri="{FF2B5EF4-FFF2-40B4-BE49-F238E27FC236}">
                  <a16:creationId xmlns:a16="http://schemas.microsoft.com/office/drawing/2014/main" id="{DBB777C6-6B95-320F-BB0E-9D031CC8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278" y="5578475"/>
              <a:ext cx="914400" cy="914400"/>
            </a:xfrm>
            <a:prstGeom prst="rect">
              <a:avLst/>
            </a:prstGeom>
          </p:spPr>
        </p:pic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D961496C-AC02-ED46-2048-E7CBBEBA65D1}"/>
                </a:ext>
              </a:extLst>
            </p:cNvPr>
            <p:cNvSpPr txBox="1"/>
            <p:nvPr/>
          </p:nvSpPr>
          <p:spPr>
            <a:xfrm>
              <a:off x="2100903" y="5431632"/>
              <a:ext cx="310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DFBF9"/>
                  </a:solidFill>
                  <a:latin typeface="Esteban" panose="020B0604020202020204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09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7211ED-023C-6F76-1E02-AACBB18F10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chapter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223B2-69F6-C495-3A39-068970532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4351338"/>
          </a:xfrm>
        </p:spPr>
        <p:txBody>
          <a:bodyPr>
            <a:normAutofit/>
          </a:bodyPr>
          <a:lstStyle/>
          <a:p>
            <a:r>
              <a:rPr lang="en-US" dirty="0"/>
              <a:t>In the last class, we saw the problems of bad quality and missing data</a:t>
            </a:r>
          </a:p>
          <a:p>
            <a:r>
              <a:rPr lang="en-US" dirty="0"/>
              <a:t>We saw what it was, different </a:t>
            </a:r>
            <a:r>
              <a:rPr lang="en-US" dirty="0" err="1"/>
              <a:t>characterisations</a:t>
            </a:r>
            <a:r>
              <a:rPr lang="en-US" dirty="0"/>
              <a:t> of missing data, and techniques to mitigate this problem (namely imputation)</a:t>
            </a:r>
          </a:p>
          <a:p>
            <a:r>
              <a:rPr lang="en-US" dirty="0"/>
              <a:t>Finally, we talked a bit about measurement errors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98608B-030C-3433-DBFC-874DA689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664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B785B-B7A8-118E-5DFF-36B2CDA79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8033744-F407-5716-4BD9-18DE84E300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0172B5-C8D7-3B5E-BE6E-34C3E381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Sensitivity analyses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816E61-3A57-792F-4B19-ADC131C4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50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29D5CE9-96D0-8B9D-84FE-D5B9D379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The idea behind sensitivity analyses is to create an alternative scenario to see how your main results vary when changing your analyses. It could be:</a:t>
            </a:r>
          </a:p>
          <a:p>
            <a:pPr lvl="1"/>
            <a:r>
              <a:rPr lang="en-US" dirty="0"/>
              <a:t>Another model: a proxy variable, other covariates</a:t>
            </a:r>
          </a:p>
          <a:p>
            <a:pPr lvl="1"/>
            <a:r>
              <a:rPr lang="en-US" dirty="0"/>
              <a:t>A new estimation method: another type of regression, non-parametric models…</a:t>
            </a:r>
          </a:p>
          <a:p>
            <a:pPr lvl="1"/>
            <a:r>
              <a:rPr lang="en-US" dirty="0"/>
              <a:t>Other things: another sets of weights, a new assumption…</a:t>
            </a:r>
          </a:p>
          <a:p>
            <a:r>
              <a:rPr lang="en-US" dirty="0"/>
              <a:t>The goal is to reduce the uncertainty around bias; the idea would be to answer the question: “how large could my bias be?”, or “how much off the mark could I be?”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EA1A4F5-F940-7263-2AAB-A65BC45CA6B6}"/>
              </a:ext>
            </a:extLst>
          </p:cNvPr>
          <p:cNvSpPr/>
          <p:nvPr/>
        </p:nvSpPr>
        <p:spPr>
          <a:xfrm rot="19800000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7F7D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7F7D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88424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976D-3CF3-3122-8F63-8BB2EF417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F29697C-7147-2A94-99C5-BAB34BC756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08B357-EED7-6F01-2E74-6DB240E8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73697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Example with vaccination delays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65271AD-7AD6-DD9C-6391-227617F0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51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FCD908C-4043-D2F9-93D0-DD0281289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In one of my papers—finally under review after being rejected twice by the same journal—I estimate vaccination delays for some vaccine among nearly every child born in France since 2015.</a:t>
            </a:r>
          </a:p>
          <a:p>
            <a:endParaRPr lang="en-US" dirty="0"/>
          </a:p>
          <a:p>
            <a:r>
              <a:rPr lang="en-US" dirty="0"/>
              <a:t>“Nearly”, because I can’t observe around the vaccinations of 10% of children, mainly for poorer families, who may go to specific vaccination </a:t>
            </a:r>
            <a:r>
              <a:rPr lang="en-US" dirty="0" err="1"/>
              <a:t>centres</a:t>
            </a:r>
            <a:r>
              <a:rPr lang="en-US" dirty="0"/>
              <a:t>.</a:t>
            </a:r>
          </a:p>
          <a:p>
            <a:r>
              <a:rPr lang="en-US" dirty="0"/>
              <a:t>Some reviewer rightfully remarked that my estimates could be biased due to not including these 10% (sample selection bias, here)</a:t>
            </a:r>
          </a:p>
          <a:p>
            <a:endParaRPr lang="en-US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2A9D32C5-3F63-B5FA-514F-9F407F516575}"/>
              </a:ext>
            </a:extLst>
          </p:cNvPr>
          <p:cNvSpPr/>
          <p:nvPr/>
        </p:nvSpPr>
        <p:spPr>
          <a:xfrm rot="19800000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7F7D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7F7D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  <p:pic>
        <p:nvPicPr>
          <p:cNvPr id="6" name="Image 5" descr="Une image contenant personne, ordinateur portable, intérieur, Immeuble de bureaux&#10;&#10;Description générée automatiquement">
            <a:extLst>
              <a:ext uri="{FF2B5EF4-FFF2-40B4-BE49-F238E27FC236}">
                <a16:creationId xmlns:a16="http://schemas.microsoft.com/office/drawing/2014/main" id="{D355D76B-63DC-B05F-A39B-C95B895AD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9" r="16356" b="19981"/>
          <a:stretch/>
        </p:blipFill>
        <p:spPr>
          <a:xfrm rot="387261">
            <a:off x="344213" y="1541103"/>
            <a:ext cx="752071" cy="143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4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1431-7854-41EC-1355-49729E3F5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3F942B1-6303-BC89-024C-DB342D91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3ED242-CACC-CA85-9EDA-FDB80F13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73697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Example with vaccination delays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71A440-9DEC-818A-B84A-97931073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52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12148F6-2194-1E33-FDB6-866F79E22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397648" cy="5047379"/>
          </a:xfrm>
        </p:spPr>
        <p:txBody>
          <a:bodyPr>
            <a:normAutofit/>
          </a:bodyPr>
          <a:lstStyle/>
          <a:p>
            <a:r>
              <a:rPr lang="en-US" dirty="0"/>
              <a:t>To solve that:</a:t>
            </a:r>
          </a:p>
          <a:p>
            <a:pPr lvl="1"/>
            <a:r>
              <a:rPr lang="en-US" dirty="0"/>
              <a:t>I modelled how the vaccination delay would be among the other 10% of children</a:t>
            </a:r>
          </a:p>
          <a:p>
            <a:pPr lvl="1"/>
            <a:r>
              <a:rPr lang="en-US" dirty="0"/>
              <a:t>I assumed nearly everyone of them would be vaccinated fully (98%), and had significantly lower delays than other children (twice as low)</a:t>
            </a:r>
          </a:p>
          <a:p>
            <a:pPr lvl="1"/>
            <a:r>
              <a:rPr lang="en-US" dirty="0"/>
              <a:t>Made my results more credible: overestimation of average delays were marginal (a few days, at most)</a:t>
            </a:r>
          </a:p>
          <a:p>
            <a:r>
              <a:rPr lang="en-US" dirty="0"/>
              <a:t>Sensitivity analyses will require you to make assumptions:</a:t>
            </a:r>
          </a:p>
          <a:p>
            <a:pPr lvl="1"/>
            <a:r>
              <a:rPr lang="en-US" dirty="0"/>
              <a:t>You could make realistic assumptions to prove your point…</a:t>
            </a:r>
          </a:p>
          <a:p>
            <a:pPr lvl="1"/>
            <a:r>
              <a:rPr lang="en-US" dirty="0"/>
              <a:t>Or demonstrate it </a:t>
            </a:r>
            <a:r>
              <a:rPr lang="en-US" i="1" dirty="0"/>
              <a:t>ad absurdum</a:t>
            </a:r>
            <a:r>
              <a:rPr lang="en-US" dirty="0"/>
              <a:t>: make very unrealistic assumptions, if you observe the bias is not that strong, this will make your main results more compelling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6FE6065-BF43-A4B3-9A77-E99D558E325D}"/>
              </a:ext>
            </a:extLst>
          </p:cNvPr>
          <p:cNvSpPr/>
          <p:nvPr/>
        </p:nvSpPr>
        <p:spPr>
          <a:xfrm rot="19800000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7F7D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7F7D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1946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954B-EB67-1078-EA70-7FBC6428A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20F95A6-5ACC-BE29-1322-3FD0B54CBF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0468FF-87BA-DCD6-8D0C-85AFF11A6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Recalculating indicators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FCF0B4-0024-9B53-F793-1C2308EF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53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9E5DAA7-9C0D-00AF-8D47-14233148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You have probably been told countless times about </a:t>
            </a:r>
            <a:r>
              <a:rPr lang="en-US" dirty="0">
                <a:solidFill>
                  <a:srgbClr val="EB6E40"/>
                </a:solidFill>
              </a:rPr>
              <a:t>endogeneity</a:t>
            </a:r>
            <a:r>
              <a:rPr lang="en-US" dirty="0"/>
              <a:t> and how to solve this using </a:t>
            </a:r>
            <a:r>
              <a:rPr lang="en-US" dirty="0">
                <a:solidFill>
                  <a:srgbClr val="E76321"/>
                </a:solidFill>
              </a:rPr>
              <a:t>instrumental variables </a:t>
            </a:r>
            <a:r>
              <a:rPr lang="en-US" dirty="0"/>
              <a:t>that must satisfy the following conditions: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Exclusion restriction</a:t>
            </a:r>
            <a:r>
              <a:rPr lang="en-US" dirty="0"/>
              <a:t>: uncorrelated with the error term of the equation of interest (i.e. uncorrelated with the variable you don’t observe!)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Relevance</a:t>
            </a:r>
            <a:r>
              <a:rPr lang="en-US" dirty="0"/>
              <a:t>: strongly correlated with the endogenous variable</a:t>
            </a:r>
          </a:p>
          <a:p>
            <a:r>
              <a:rPr lang="en-US" dirty="0"/>
              <a:t>The point is this:</a:t>
            </a:r>
          </a:p>
          <a:p>
            <a:pPr lvl="1"/>
            <a:r>
              <a:rPr lang="en-US" dirty="0"/>
              <a:t>You use this variable in an equation to “recalculate” the endogenous variable in such a way that it is not correlated to the omitted variable (or free of measurement error)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E43ECEC0-3234-0347-4FBE-433D276DFE2D}"/>
              </a:ext>
            </a:extLst>
          </p:cNvPr>
          <p:cNvSpPr/>
          <p:nvPr/>
        </p:nvSpPr>
        <p:spPr>
          <a:xfrm rot="19800000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7F7D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7F7D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62996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88262-349C-DB37-D6CA-0717B9E29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5100A5E-B1C4-5ECA-2D37-2BF2B5C578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596D3D-6000-2456-5700-73203086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That proxy example again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81B5253-98E5-1CA3-581C-F4D46EA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54</a:t>
            </a:fld>
            <a:endParaRPr lang="fr-FR"/>
          </a:p>
        </p:txBody>
      </p:sp>
      <p:pic>
        <p:nvPicPr>
          <p:cNvPr id="9" name="Image 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EBAD5339-6F61-0D69-9C43-49FAAE3AE3D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" r="-1"/>
          <a:stretch/>
        </p:blipFill>
        <p:spPr>
          <a:xfrm>
            <a:off x="1351186" y="1774493"/>
            <a:ext cx="5928446" cy="194499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8E06B29-7164-4025-3FE8-B87297B9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3288"/>
            <a:ext cx="10397648" cy="30547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solution here is to recreate the proxy respondent variable</a:t>
            </a:r>
          </a:p>
          <a:p>
            <a:pPr lvl="1"/>
            <a:r>
              <a:rPr lang="en-US" dirty="0"/>
              <a:t>The way to do so is to predict it using variables that are strongly associated with it (</a:t>
            </a:r>
            <a:r>
              <a:rPr lang="en-US" dirty="0">
                <a:solidFill>
                  <a:srgbClr val="E76321"/>
                </a:solidFill>
              </a:rPr>
              <a:t>relevance</a:t>
            </a:r>
            <a:r>
              <a:rPr lang="en-US" dirty="0"/>
              <a:t>), but that are not determined by the unobserved health status (</a:t>
            </a:r>
            <a:r>
              <a:rPr lang="en-US" dirty="0">
                <a:solidFill>
                  <a:srgbClr val="E76321"/>
                </a:solidFill>
              </a:rPr>
              <a:t>exclusion restriction</a:t>
            </a:r>
            <a:r>
              <a:rPr lang="en-US" dirty="0"/>
              <a:t>)</a:t>
            </a:r>
          </a:p>
          <a:p>
            <a:r>
              <a:rPr lang="en-US" dirty="0"/>
              <a:t>If done correctly, the new proxy respondent variable will be independent of the effect of the unobserved health status</a:t>
            </a:r>
          </a:p>
          <a:p>
            <a:pPr lvl="1"/>
            <a:r>
              <a:rPr lang="en-US" dirty="0"/>
              <a:t>The coefficient for proxy respondent will be unbiased (or at least, not affected by the health </a:t>
            </a:r>
            <a:r>
              <a:rPr lang="en-US" dirty="0" err="1"/>
              <a:t>statut</a:t>
            </a:r>
            <a:r>
              <a:rPr lang="en-US" dirty="0"/>
              <a:t>)</a:t>
            </a:r>
          </a:p>
        </p:txBody>
      </p:sp>
      <p:pic>
        <p:nvPicPr>
          <p:cNvPr id="13" name="Graphique 12" descr="Fermer avec un remplissage uni">
            <a:extLst>
              <a:ext uri="{FF2B5EF4-FFF2-40B4-BE49-F238E27FC236}">
                <a16:creationId xmlns:a16="http://schemas.microsoft.com/office/drawing/2014/main" id="{9DE1343B-12EA-76D4-275A-537A44AA1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71637">
            <a:off x="4512036" y="2556586"/>
            <a:ext cx="365947" cy="3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B90E6-B5A5-B7CA-6BE1-2FB8E7AB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64102D4-E51A-37F4-5A6A-1AD435FC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CE96ED-2620-B6C3-2A36-0187EB44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1891C3"/>
                </a:solidFill>
              </a:rPr>
              <a:t>Other advanced methods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CD5B1D-C5DD-53F9-1C02-929319EE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55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72AE16E-C1EE-231E-2327-619A51EA5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A few you could look into, when you gain more experience:</a:t>
            </a:r>
          </a:p>
          <a:p>
            <a:pPr lvl="1"/>
            <a:r>
              <a:rPr lang="en-US" dirty="0"/>
              <a:t>Probabilistic bias analysis: use simulations to estimate a bias parameter</a:t>
            </a:r>
          </a:p>
          <a:p>
            <a:pPr lvl="1"/>
            <a:r>
              <a:rPr lang="en-US" dirty="0"/>
              <a:t>Structural equation modelling (SEM): if you have a full theoretical model, SEM can be used to represent (and confirm) more complex causal relations among multiple variable (including latent ones)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25877425-0847-D646-E67A-6C6A3647EB0D}"/>
              </a:ext>
            </a:extLst>
          </p:cNvPr>
          <p:cNvSpPr/>
          <p:nvPr/>
        </p:nvSpPr>
        <p:spPr>
          <a:xfrm rot="19800000">
            <a:off x="216288" y="249646"/>
            <a:ext cx="708765" cy="708765"/>
          </a:xfrm>
          <a:prstGeom prst="ellipse">
            <a:avLst/>
          </a:prstGeom>
          <a:noFill/>
          <a:ln w="38100">
            <a:solidFill>
              <a:srgbClr val="7F7D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7F7D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6</a:t>
            </a:r>
          </a:p>
        </p:txBody>
      </p:sp>
      <p:pic>
        <p:nvPicPr>
          <p:cNvPr id="6" name="Picture 5" descr="A diagram of a performance&#10;&#10;Description automatically generated">
            <a:extLst>
              <a:ext uri="{FF2B5EF4-FFF2-40B4-BE49-F238E27FC236}">
                <a16:creationId xmlns:a16="http://schemas.microsoft.com/office/drawing/2014/main" id="{8B40EFD4-3757-78E0-5AE3-8930678E00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29" y="4052163"/>
            <a:ext cx="4177217" cy="248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8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18F0-7459-E8D7-3CA4-BD04EB1A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Video 29" title="Blue aurora borealis">
            <a:hlinkClick r:id="" action="ppaction://media"/>
            <a:extLst>
              <a:ext uri="{FF2B5EF4-FFF2-40B4-BE49-F238E27FC236}">
                <a16:creationId xmlns:a16="http://schemas.microsoft.com/office/drawing/2014/main" id="{49352B67-CBAB-1A96-359D-D68851D4A7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9030" y="3136182"/>
            <a:ext cx="5822969" cy="3275420"/>
          </a:xfrm>
          <a:prstGeom prst="rect">
            <a:avLst/>
          </a:prstGeom>
        </p:spPr>
      </p:pic>
      <p:pic>
        <p:nvPicPr>
          <p:cNvPr id="28" name="Video 27" title="Volcano erupting">
            <a:hlinkClick r:id="" action="ppaction://media"/>
            <a:extLst>
              <a:ext uri="{FF2B5EF4-FFF2-40B4-BE49-F238E27FC236}">
                <a16:creationId xmlns:a16="http://schemas.microsoft.com/office/drawing/2014/main" id="{2BB7AB00-53F7-0A30-3B24-E04A7ED870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" y="3002619"/>
            <a:ext cx="6137520" cy="3855382"/>
          </a:xfrm>
          <a:prstGeom prst="rect">
            <a:avLst/>
          </a:prstGeom>
        </p:spPr>
      </p:pic>
      <p:pic>
        <p:nvPicPr>
          <p:cNvPr id="24" name="Picture 23" descr="Business woman cheering one hand">
            <a:extLst>
              <a:ext uri="{FF2B5EF4-FFF2-40B4-BE49-F238E27FC236}">
                <a16:creationId xmlns:a16="http://schemas.microsoft.com/office/drawing/2014/main" id="{5F7B0E59-1E18-75D2-C1C5-9BE0D6860E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707">
            <a:off x="-347077" y="5286173"/>
            <a:ext cx="1126736" cy="4183223"/>
          </a:xfrm>
          <a:prstGeom prst="rect">
            <a:avLst/>
          </a:prstGeom>
        </p:spPr>
      </p:pic>
      <p:pic>
        <p:nvPicPr>
          <p:cNvPr id="11" name="Picture 10" descr="Young businessman cheering two hands">
            <a:extLst>
              <a:ext uri="{FF2B5EF4-FFF2-40B4-BE49-F238E27FC236}">
                <a16:creationId xmlns:a16="http://schemas.microsoft.com/office/drawing/2014/main" id="{A9C1F142-E069-4D99-B237-F45BC07A38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7600">
            <a:off x="5099705" y="5253713"/>
            <a:ext cx="820426" cy="2570395"/>
          </a:xfrm>
          <a:prstGeom prst="rect">
            <a:avLst/>
          </a:prstGeom>
        </p:spPr>
      </p:pic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E8C528F-BCD7-0D43-9F9A-6140597BECD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35B9B5-E451-7AD5-8537-864B2BF5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Statistical inference? In 2024? lol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8BC26-1BF3-96B8-ACE7-E5A77A56B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829"/>
            <a:ext cx="10397648" cy="909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Esteban" panose="020B0604020202020204" charset="0"/>
              </a:rPr>
              <a:t>“But Dimitri, </a:t>
            </a:r>
            <a:r>
              <a:rPr lang="en-US" dirty="0" err="1">
                <a:latin typeface="Esteban" panose="020B0604020202020204" charset="0"/>
              </a:rPr>
              <a:t>idc</a:t>
            </a:r>
            <a:r>
              <a:rPr lang="en-US" dirty="0">
                <a:latin typeface="Esteban" panose="020B0604020202020204" charset="0"/>
              </a:rPr>
              <a:t> about coefficients, I just want accurate predictions and HUGE metrics. So that involves INCLUDING. EVERY. VARIABLE”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26796F-F702-D406-53C1-11B6F9E6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56</a:t>
            </a:fld>
            <a:endParaRPr lang="fr-FR" dirty="0"/>
          </a:p>
        </p:txBody>
      </p:sp>
      <p:pic>
        <p:nvPicPr>
          <p:cNvPr id="10" name="Image 9" descr="Une image contenant texte, ligne, diagramme, Police&#10;&#10;Description générée automatiquement">
            <a:extLst>
              <a:ext uri="{FF2B5EF4-FFF2-40B4-BE49-F238E27FC236}">
                <a16:creationId xmlns:a16="http://schemas.microsoft.com/office/drawing/2014/main" id="{661A1F72-A83F-084E-CA08-0927444EB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16"/>
          <a:stretch/>
        </p:blipFill>
        <p:spPr>
          <a:xfrm>
            <a:off x="6258228" y="3028700"/>
            <a:ext cx="3425268" cy="34903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A5B13AD-8021-BAC8-0E5C-4BF8C88FF198}"/>
              </a:ext>
            </a:extLst>
          </p:cNvPr>
          <p:cNvSpPr txBox="1"/>
          <p:nvPr/>
        </p:nvSpPr>
        <p:spPr>
          <a:xfrm>
            <a:off x="9235440" y="4533579"/>
            <a:ext cx="134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dirty="0"/>
              <a:t>🚀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C0FA9E4-FDF7-8761-C82B-E4E88AC3450C}"/>
              </a:ext>
            </a:extLst>
          </p:cNvPr>
          <p:cNvSpPr txBox="1"/>
          <p:nvPr/>
        </p:nvSpPr>
        <p:spPr>
          <a:xfrm rot="18722917">
            <a:off x="7376391" y="3693410"/>
            <a:ext cx="1954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💸 💸 💸 💸 💸</a:t>
            </a:r>
          </a:p>
        </p:txBody>
      </p:sp>
      <p:pic>
        <p:nvPicPr>
          <p:cNvPr id="16" name="Image 15" descr="Un jeune garçon qui court">
            <a:extLst>
              <a:ext uri="{FF2B5EF4-FFF2-40B4-BE49-F238E27FC236}">
                <a16:creationId xmlns:a16="http://schemas.microsoft.com/office/drawing/2014/main" id="{211F6EAD-DF21-2674-D3B0-DA1A54D215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1865">
            <a:off x="9903680" y="3387410"/>
            <a:ext cx="530556" cy="188755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3B78A60-6D66-071C-543F-5D6F1D86F98F}"/>
              </a:ext>
            </a:extLst>
          </p:cNvPr>
          <p:cNvSpPr txBox="1"/>
          <p:nvPr/>
        </p:nvSpPr>
        <p:spPr>
          <a:xfrm>
            <a:off x="6199508" y="3221381"/>
            <a:ext cx="409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💸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1ED4F38-A097-65F9-D800-9D29B138E882}"/>
              </a:ext>
            </a:extLst>
          </p:cNvPr>
          <p:cNvSpPr txBox="1"/>
          <p:nvPr/>
        </p:nvSpPr>
        <p:spPr>
          <a:xfrm>
            <a:off x="8753094" y="6034796"/>
            <a:ext cx="482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💸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8FBCFCC-A7EB-E9B7-9A9C-DC74F55E3D5C}"/>
              </a:ext>
            </a:extLst>
          </p:cNvPr>
          <p:cNvGrpSpPr/>
          <p:nvPr/>
        </p:nvGrpSpPr>
        <p:grpSpPr>
          <a:xfrm>
            <a:off x="287538" y="3221381"/>
            <a:ext cx="5871501" cy="3364446"/>
            <a:chOff x="351141" y="3282049"/>
            <a:chExt cx="5871501" cy="3364446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2032E5F5-FE54-FDD1-A0AB-31315AA90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1141" y="3282049"/>
              <a:ext cx="3588549" cy="2950319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81DA0CF-FADB-1A60-FD7E-7277344E0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34093" y="3672193"/>
              <a:ext cx="3588549" cy="2974302"/>
            </a:xfrm>
            <a:prstGeom prst="rect">
              <a:avLst/>
            </a:prstGeom>
          </p:spPr>
        </p:pic>
      </p:grpSp>
      <p:sp>
        <p:nvSpPr>
          <p:cNvPr id="3" name="Étoile : 5 branches 2">
            <a:extLst>
              <a:ext uri="{FF2B5EF4-FFF2-40B4-BE49-F238E27FC236}">
                <a16:creationId xmlns:a16="http://schemas.microsoft.com/office/drawing/2014/main" id="{4C73FE2D-3D0E-0482-9CA8-DBBDAC100BB7}"/>
              </a:ext>
            </a:extLst>
          </p:cNvPr>
          <p:cNvSpPr/>
          <p:nvPr/>
        </p:nvSpPr>
        <p:spPr>
          <a:xfrm>
            <a:off x="8511309" y="4287605"/>
            <a:ext cx="1243313" cy="1518079"/>
          </a:xfrm>
          <a:prstGeom prst="star5">
            <a:avLst>
              <a:gd name="adj" fmla="val 24546"/>
              <a:gd name="hf" fmla="val 105146"/>
              <a:gd name="vf" fmla="val 11055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D11B9A-CD8B-32D6-6128-FEBF9F2D1712}"/>
              </a:ext>
            </a:extLst>
          </p:cNvPr>
          <p:cNvSpPr txBox="1"/>
          <p:nvPr/>
        </p:nvSpPr>
        <p:spPr>
          <a:xfrm rot="19599800">
            <a:off x="10525864" y="2187806"/>
            <a:ext cx="1583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😤😤😤</a:t>
            </a:r>
          </a:p>
        </p:txBody>
      </p:sp>
    </p:spTree>
    <p:extLst>
      <p:ext uri="{BB962C8B-B14F-4D97-AF65-F5344CB8AC3E}">
        <p14:creationId xmlns:p14="http://schemas.microsoft.com/office/powerpoint/2010/main" val="28088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2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76321"/>
                </a:solidFill>
              </a:rPr>
              <a:t>Causality</a:t>
            </a:r>
            <a:r>
              <a:rPr lang="en-US" dirty="0"/>
              <a:t> in predictive ML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EBE84-3037-C172-AF1B-6432B0CB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345846"/>
          </a:xfrm>
        </p:spPr>
        <p:txBody>
          <a:bodyPr>
            <a:normAutofit/>
          </a:bodyPr>
          <a:lstStyle/>
          <a:p>
            <a:r>
              <a:rPr lang="en-US" dirty="0"/>
              <a:t>Ask a ML engineer how he takes into account </a:t>
            </a:r>
            <a:r>
              <a:rPr lang="en-US" dirty="0">
                <a:solidFill>
                  <a:srgbClr val="E76321"/>
                </a:solidFill>
              </a:rPr>
              <a:t>endogeneity</a:t>
            </a:r>
            <a:r>
              <a:rPr lang="en-US" dirty="0"/>
              <a:t> in his modelling</a:t>
            </a:r>
          </a:p>
          <a:p>
            <a:pPr lvl="1"/>
            <a:r>
              <a:rPr lang="en-US" dirty="0"/>
              <a:t>Them: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It’s a valid question though: if your outcome is well measured and you only care about good predictions, why should you care about bias in your regressors?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57</a:t>
            </a:fld>
            <a:endParaRPr lang="fr-FR"/>
          </a:p>
        </p:txBody>
      </p:sp>
      <p:pic>
        <p:nvPicPr>
          <p:cNvPr id="7" name="Image 6" descr="Un homme d'affaires lève la main">
            <a:extLst>
              <a:ext uri="{FF2B5EF4-FFF2-40B4-BE49-F238E27FC236}">
                <a16:creationId xmlns:a16="http://schemas.microsoft.com/office/drawing/2014/main" id="{E8179291-3A64-473B-F5F5-D2A379FBB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86"/>
          <a:stretch/>
        </p:blipFill>
        <p:spPr>
          <a:xfrm rot="1507050">
            <a:off x="2606602" y="2594272"/>
            <a:ext cx="1144348" cy="8539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D9E1918-F4F2-72B6-6A10-7D324B48ED00}"/>
              </a:ext>
            </a:extLst>
          </p:cNvPr>
          <p:cNvSpPr txBox="1"/>
          <p:nvPr/>
        </p:nvSpPr>
        <p:spPr>
          <a:xfrm>
            <a:off x="3510915" y="2617742"/>
            <a:ext cx="741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haha</a:t>
            </a:r>
          </a:p>
        </p:txBody>
      </p:sp>
    </p:spTree>
    <p:extLst>
      <p:ext uri="{BB962C8B-B14F-4D97-AF65-F5344CB8AC3E}">
        <p14:creationId xmlns:p14="http://schemas.microsoft.com/office/powerpoint/2010/main" val="3470148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FD3D4-595D-2E6A-8325-B2DDBD67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F8D879-EAA7-1C1E-2539-70D0CD24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851481-67DC-DAA1-8599-8AA256BD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Rethinking </a:t>
            </a:r>
            <a:r>
              <a:rPr lang="en-US" dirty="0">
                <a:solidFill>
                  <a:srgbClr val="EB6E40"/>
                </a:solidFill>
              </a:rPr>
              <a:t>true values</a:t>
            </a:r>
            <a:endParaRPr lang="en-GB" dirty="0">
              <a:solidFill>
                <a:srgbClr val="EB6E4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EA525-24EB-B726-6AA6-391795CF6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345846"/>
          </a:xfrm>
        </p:spPr>
        <p:txBody>
          <a:bodyPr>
            <a:normAutofit/>
          </a:bodyPr>
          <a:lstStyle/>
          <a:p>
            <a:r>
              <a:rPr lang="en-US" dirty="0"/>
              <a:t>Studying </a:t>
            </a:r>
            <a:r>
              <a:rPr lang="en-US" dirty="0">
                <a:solidFill>
                  <a:srgbClr val="E76321"/>
                </a:solidFill>
              </a:rPr>
              <a:t>bias</a:t>
            </a:r>
            <a:r>
              <a:rPr lang="en-US" dirty="0"/>
              <a:t> in statistics has been fairly established and researched for decades</a:t>
            </a:r>
          </a:p>
          <a:p>
            <a:r>
              <a:rPr lang="en-US" dirty="0"/>
              <a:t>It makes sense: you use statistics to better understand reality and take decisions, so if you can’t accurately model the “true” values, what is the point of your work?</a:t>
            </a:r>
          </a:p>
          <a:p>
            <a:r>
              <a:rPr lang="en-US" dirty="0"/>
              <a:t>Since the beginning of the class, we have never questioned these “true” values:</a:t>
            </a:r>
          </a:p>
          <a:p>
            <a:pPr lvl="1"/>
            <a:r>
              <a:rPr lang="en-US" dirty="0"/>
              <a:t>We take it as given that we should predict them</a:t>
            </a:r>
          </a:p>
          <a:p>
            <a:pPr lvl="1"/>
            <a:r>
              <a:rPr lang="en-US" dirty="0"/>
              <a:t>But should we always?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D8CEB4-C980-77B8-8769-61A3F269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58</a:t>
            </a:fld>
            <a:endParaRPr lang="fr-FR"/>
          </a:p>
        </p:txBody>
      </p:sp>
      <p:pic>
        <p:nvPicPr>
          <p:cNvPr id="3" name="Image 2" descr="Un homme d'affaires lève la main">
            <a:extLst>
              <a:ext uri="{FF2B5EF4-FFF2-40B4-BE49-F238E27FC236}">
                <a16:creationId xmlns:a16="http://schemas.microsoft.com/office/drawing/2014/main" id="{6F813265-229E-6093-6EEA-07709C34E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86"/>
          <a:stretch/>
        </p:blipFill>
        <p:spPr>
          <a:xfrm rot="20315445">
            <a:off x="4182294" y="5391803"/>
            <a:ext cx="1144348" cy="85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2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Warning</a:t>
            </a:r>
            <a:endParaRPr lang="en-GB" dirty="0">
              <a:solidFill>
                <a:srgbClr val="1891C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EBE84-3037-C172-AF1B-6432B0CB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923816"/>
          </a:xfrm>
        </p:spPr>
        <p:txBody>
          <a:bodyPr>
            <a:normAutofit/>
          </a:bodyPr>
          <a:lstStyle/>
          <a:p>
            <a:r>
              <a:rPr lang="en-US" dirty="0"/>
              <a:t>We will talk about </a:t>
            </a:r>
            <a:r>
              <a:rPr lang="en-US" dirty="0">
                <a:solidFill>
                  <a:srgbClr val="EB6E40"/>
                </a:solidFill>
              </a:rPr>
              <a:t>fairness</a:t>
            </a:r>
          </a:p>
          <a:p>
            <a:r>
              <a:rPr lang="en-US" dirty="0"/>
              <a:t>This is a </a:t>
            </a:r>
            <a:r>
              <a:rPr lang="en-US" dirty="0">
                <a:solidFill>
                  <a:srgbClr val="EB6E40"/>
                </a:solidFill>
              </a:rPr>
              <a:t>normative concept</a:t>
            </a:r>
            <a:r>
              <a:rPr lang="en-US" dirty="0"/>
              <a:t>, what I think is fair</a:t>
            </a:r>
            <a:br>
              <a:rPr lang="en-US" dirty="0"/>
            </a:br>
            <a:r>
              <a:rPr lang="en-US" dirty="0"/>
              <a:t>may not be fair for you, and vice-versa</a:t>
            </a:r>
          </a:p>
          <a:p>
            <a:r>
              <a:rPr lang="en-US" dirty="0"/>
              <a:t>Also, I often argue data science is inherently </a:t>
            </a:r>
            <a:r>
              <a:rPr lang="en-US" dirty="0">
                <a:solidFill>
                  <a:srgbClr val="EB6E40"/>
                </a:solidFill>
              </a:rPr>
              <a:t>political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data you work on can be people (my work does), or directly affect people’s needs or lives (my work also does)</a:t>
            </a:r>
          </a:p>
          <a:p>
            <a:pPr lvl="1"/>
            <a:r>
              <a:rPr lang="en-US" dirty="0"/>
              <a:t>The decisions you take in your analyses can often be subjective or prone to errors </a:t>
            </a:r>
          </a:p>
          <a:p>
            <a:pPr lvl="1"/>
            <a:r>
              <a:rPr lang="en-US" dirty="0"/>
              <a:t>The results you give decision-makers help them make (hopefully informed) decisions that ultimately affect people’s lives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59</a:t>
            </a:fld>
            <a:endParaRPr lang="fr-FR"/>
          </a:p>
        </p:txBody>
      </p:sp>
      <p:pic>
        <p:nvPicPr>
          <p:cNvPr id="7" name="Image 6" descr="Homme d'affaires main sur la poitrine">
            <a:extLst>
              <a:ext uri="{FF2B5EF4-FFF2-40B4-BE49-F238E27FC236}">
                <a16:creationId xmlns:a16="http://schemas.microsoft.com/office/drawing/2014/main" id="{E25533F9-702F-410B-C328-ACB67AE90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50"/>
          <a:stretch/>
        </p:blipFill>
        <p:spPr>
          <a:xfrm rot="951829">
            <a:off x="3618537" y="289718"/>
            <a:ext cx="1449728" cy="1476375"/>
          </a:xfrm>
          <a:prstGeom prst="rect">
            <a:avLst/>
          </a:prstGeom>
        </p:spPr>
      </p:pic>
      <p:pic>
        <p:nvPicPr>
          <p:cNvPr id="8" name="Image 7" descr="Homme d'affaires main sur la poitrine">
            <a:extLst>
              <a:ext uri="{FF2B5EF4-FFF2-40B4-BE49-F238E27FC236}">
                <a16:creationId xmlns:a16="http://schemas.microsoft.com/office/drawing/2014/main" id="{EA6F1FCB-05D8-AC3B-C65A-C1E24EAE7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5" r="29939" b="83026"/>
          <a:stretch/>
        </p:blipFill>
        <p:spPr>
          <a:xfrm rot="20450233">
            <a:off x="8035677" y="2180225"/>
            <a:ext cx="928483" cy="1009792"/>
          </a:xfrm>
          <a:prstGeom prst="rect">
            <a:avLst/>
          </a:prstGeom>
        </p:spPr>
      </p:pic>
      <p:pic>
        <p:nvPicPr>
          <p:cNvPr id="3" name="Image 2" descr="Homme d'affaires main sur la poitrine">
            <a:extLst>
              <a:ext uri="{FF2B5EF4-FFF2-40B4-BE49-F238E27FC236}">
                <a16:creationId xmlns:a16="http://schemas.microsoft.com/office/drawing/2014/main" id="{FB1F075B-F7C3-5DAF-69D8-D4BDDEAF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5" r="29939" b="83026"/>
          <a:stretch/>
        </p:blipFill>
        <p:spPr>
          <a:xfrm rot="1556431">
            <a:off x="10618007" y="2585957"/>
            <a:ext cx="1430769" cy="1556065"/>
          </a:xfrm>
          <a:prstGeom prst="rect">
            <a:avLst/>
          </a:prstGeom>
        </p:spPr>
      </p:pic>
      <p:pic>
        <p:nvPicPr>
          <p:cNvPr id="9" name="Image 8" descr="Homme d'affaires main sur la poitrine">
            <a:extLst>
              <a:ext uri="{FF2B5EF4-FFF2-40B4-BE49-F238E27FC236}">
                <a16:creationId xmlns:a16="http://schemas.microsoft.com/office/drawing/2014/main" id="{BCDF172C-8C21-F226-63C9-79772DC3E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5" r="29939" b="83026"/>
          <a:stretch/>
        </p:blipFill>
        <p:spPr>
          <a:xfrm rot="1376790">
            <a:off x="5208353" y="1737916"/>
            <a:ext cx="584599" cy="6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0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7211ED-023C-6F76-1E02-AACBB18F10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we’ll do 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223B2-69F6-C495-3A39-068970532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4351338"/>
          </a:xfrm>
        </p:spPr>
        <p:txBody>
          <a:bodyPr>
            <a:normAutofit/>
          </a:bodyPr>
          <a:lstStyle/>
          <a:p>
            <a:r>
              <a:rPr lang="en-US" dirty="0"/>
              <a:t>We will still talk about “bad data” but we will take a step back and think about all the processes that led us to have bad data</a:t>
            </a:r>
          </a:p>
          <a:p>
            <a:r>
              <a:rPr lang="en-US" dirty="0"/>
              <a:t>We will talk about fairness in statistics and Machine Learning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98608B-030C-3433-DBFC-874DA689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027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989A-AC81-1440-7D82-84ED75468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C129569-9B05-73D9-CC41-E6D61970DF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992626-0042-5223-7976-773A907C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state of </a:t>
            </a:r>
            <a:r>
              <a:rPr lang="en-US" dirty="0">
                <a:solidFill>
                  <a:srgbClr val="EB6E40"/>
                </a:solidFill>
              </a:rPr>
              <a:t>fairness</a:t>
            </a:r>
            <a:endParaRPr lang="en-GB" dirty="0">
              <a:solidFill>
                <a:srgbClr val="EB6E4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14633F-5F12-6566-018B-F2F9ECCD8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345846"/>
          </a:xfrm>
        </p:spPr>
        <p:txBody>
          <a:bodyPr>
            <a:normAutofit/>
          </a:bodyPr>
          <a:lstStyle/>
          <a:p>
            <a:r>
              <a:rPr lang="en-US" dirty="0"/>
              <a:t>To my knowledge, </a:t>
            </a:r>
            <a:r>
              <a:rPr lang="en-US" dirty="0">
                <a:solidFill>
                  <a:srgbClr val="EB6E40"/>
                </a:solidFill>
              </a:rPr>
              <a:t>nobody talks about it in courses</a:t>
            </a:r>
            <a:r>
              <a:rPr lang="en-US" dirty="0"/>
              <a:t>: not at the AMSE, not in the previous version of this class, not in engineering schools or in Data Science courses</a:t>
            </a:r>
          </a:p>
          <a:p>
            <a:r>
              <a:rPr lang="en-US" dirty="0"/>
              <a:t>At most you hear platitudes by engineers like “our models should not discriminate based on X or Y characteristics”</a:t>
            </a:r>
          </a:p>
          <a:p>
            <a:r>
              <a:rPr lang="en-US" dirty="0"/>
              <a:t>The subject of fairness is fairly recent, I discovered everything here recently, as I researched it in books</a:t>
            </a:r>
          </a:p>
          <a:p>
            <a:pPr lvl="1"/>
            <a:r>
              <a:rPr lang="en-US" dirty="0"/>
              <a:t>Here, mostly </a:t>
            </a:r>
            <a:r>
              <a:rPr lang="en-US" dirty="0">
                <a:hlinkClick r:id="rId4"/>
              </a:rPr>
              <a:t>Fairness and Machine Learning: Limitations and Opportunities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08738D-2461-B6F2-E2D0-3DA94238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088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BC108-F10C-4277-7EE4-3F22A10C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D9678F4-2E31-155A-388E-1C9F375D80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C1366A-5E19-FE12-863F-55C2F8E2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61</a:t>
            </a:fld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073A261-5338-553C-645C-788CAA804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618" y="1642586"/>
            <a:ext cx="7741286" cy="47618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1514ACC-9E35-30E0-F4AD-19E8EEA9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B6E40"/>
                </a:solidFill>
              </a:rPr>
              <a:t>Ground truths </a:t>
            </a:r>
            <a:r>
              <a:rPr lang="en-US" dirty="0"/>
              <a:t>and </a:t>
            </a:r>
            <a:r>
              <a:rPr lang="en-US" dirty="0">
                <a:solidFill>
                  <a:srgbClr val="EB6E40"/>
                </a:solidFill>
              </a:rPr>
              <a:t>feedback loops</a:t>
            </a:r>
            <a:endParaRPr lang="en-GB" dirty="0">
              <a:solidFill>
                <a:srgbClr val="EB6E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3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CB1B3-E850-39B3-86DD-E41C3568A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A5DE66D-26AF-2192-3AF6-FB85690C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DAA1AD6B-4A99-FEAC-2BF1-7B1102CB2DA1}"/>
              </a:ext>
            </a:extLst>
          </p:cNvPr>
          <p:cNvGrpSpPr/>
          <p:nvPr/>
        </p:nvGrpSpPr>
        <p:grpSpPr>
          <a:xfrm>
            <a:off x="4653574" y="4600878"/>
            <a:ext cx="3195026" cy="901714"/>
            <a:chOff x="4653574" y="4600878"/>
            <a:chExt cx="3195026" cy="90171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E8E758-4B21-3077-03BD-DD905C3F81B3}"/>
                </a:ext>
              </a:extLst>
            </p:cNvPr>
            <p:cNvSpPr/>
            <p:nvPr/>
          </p:nvSpPr>
          <p:spPr>
            <a:xfrm>
              <a:off x="5548162" y="4600878"/>
              <a:ext cx="2300438" cy="901714"/>
            </a:xfrm>
            <a:prstGeom prst="rect">
              <a:avLst/>
            </a:prstGeom>
            <a:noFill/>
            <a:ln>
              <a:solidFill>
                <a:srgbClr val="EB6E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Ground </a:t>
              </a:r>
              <a:r>
                <a:rPr lang="fr-F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truth</a:t>
              </a:r>
              <a:endParaRPr lang="fr-F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(or </a:t>
              </a:r>
              <a:r>
                <a:rPr lang="fr-F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raw</a:t>
              </a: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data)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4424AD5C-1A4F-A792-D783-018881ADBD6E}"/>
                </a:ext>
              </a:extLst>
            </p:cNvPr>
            <p:cNvCxnSpPr>
              <a:stCxn id="17" idx="1"/>
            </p:cNvCxnSpPr>
            <p:nvPr/>
          </p:nvCxnSpPr>
          <p:spPr>
            <a:xfrm flipH="1">
              <a:off x="4653574" y="5051735"/>
              <a:ext cx="894588" cy="0"/>
            </a:xfrm>
            <a:prstGeom prst="straightConnector1">
              <a:avLst/>
            </a:prstGeom>
            <a:ln>
              <a:solidFill>
                <a:srgbClr val="EB6E4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B24444-4685-EA67-9187-39756C6BF1DE}"/>
              </a:ext>
            </a:extLst>
          </p:cNvPr>
          <p:cNvSpPr/>
          <p:nvPr/>
        </p:nvSpPr>
        <p:spPr>
          <a:xfrm>
            <a:off x="5548162" y="2055813"/>
            <a:ext cx="2300438" cy="901714"/>
          </a:xfrm>
          <a:prstGeom prst="rect">
            <a:avLst/>
          </a:prstGeom>
          <a:noFill/>
          <a:ln>
            <a:solidFill>
              <a:srgbClr val="EB6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56211CC-9661-B0F1-44AB-1A01B4884E74}"/>
              </a:ext>
            </a:extLst>
          </p:cNvPr>
          <p:cNvCxnSpPr>
            <a:cxnSpLocks/>
          </p:cNvCxnSpPr>
          <p:nvPr/>
        </p:nvCxnSpPr>
        <p:spPr>
          <a:xfrm>
            <a:off x="4653574" y="2493912"/>
            <a:ext cx="894588" cy="0"/>
          </a:xfrm>
          <a:prstGeom prst="straightConnector1">
            <a:avLst/>
          </a:prstGeom>
          <a:ln>
            <a:solidFill>
              <a:srgbClr val="EB6E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65EF4D-7FF8-1A69-72AC-8F3451E6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62</a:t>
            </a:fld>
            <a:endParaRPr lang="fr-F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ADC2E1-B637-E779-FF5E-39B7F2F2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B6E40"/>
                </a:solidFill>
              </a:rPr>
              <a:t>Ground truths </a:t>
            </a:r>
            <a:r>
              <a:rPr lang="en-US" dirty="0"/>
              <a:t>and </a:t>
            </a:r>
            <a:r>
              <a:rPr lang="en-US" dirty="0">
                <a:solidFill>
                  <a:srgbClr val="EB6E40"/>
                </a:solidFill>
              </a:rPr>
              <a:t>feedback loops</a:t>
            </a:r>
            <a:endParaRPr lang="en-GB" dirty="0">
              <a:solidFill>
                <a:srgbClr val="EB6E40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5F808CB-484D-4675-EB4F-462FF2A2CCAA}"/>
              </a:ext>
            </a:extLst>
          </p:cNvPr>
          <p:cNvGrpSpPr/>
          <p:nvPr/>
        </p:nvGrpSpPr>
        <p:grpSpPr>
          <a:xfrm>
            <a:off x="1330348" y="1655529"/>
            <a:ext cx="3996914" cy="5065946"/>
            <a:chOff x="662836" y="1565428"/>
            <a:chExt cx="3996914" cy="5065946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62D8E0C8-BD0F-5B5D-7CD5-516198BE4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836" y="1565428"/>
              <a:ext cx="3996914" cy="4766635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09E02887-A263-FFE2-643B-15DD2FB235AD}"/>
                </a:ext>
              </a:extLst>
            </p:cNvPr>
            <p:cNvSpPr txBox="1"/>
            <p:nvPr/>
          </p:nvSpPr>
          <p:spPr>
            <a:xfrm>
              <a:off x="662836" y="6354375"/>
              <a:ext cx="3871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0"/>
                </a:rPr>
                <a:t>Provost F., Fawcett T. Data Science for Business.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endParaRPr>
            </a:p>
          </p:txBody>
        </p:sp>
      </p:grpSp>
      <p:sp>
        <p:nvSpPr>
          <p:cNvPr id="24" name="Arc 23">
            <a:extLst>
              <a:ext uri="{FF2B5EF4-FFF2-40B4-BE49-F238E27FC236}">
                <a16:creationId xmlns:a16="http://schemas.microsoft.com/office/drawing/2014/main" id="{6F05BEBE-FA72-F924-AB05-486839C53756}"/>
              </a:ext>
            </a:extLst>
          </p:cNvPr>
          <p:cNvSpPr/>
          <p:nvPr/>
        </p:nvSpPr>
        <p:spPr>
          <a:xfrm>
            <a:off x="7485351" y="2493912"/>
            <a:ext cx="1093269" cy="2557822"/>
          </a:xfrm>
          <a:prstGeom prst="arc">
            <a:avLst>
              <a:gd name="adj1" fmla="val 16200000"/>
              <a:gd name="adj2" fmla="val 5353572"/>
            </a:avLst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C422350-7B5C-DA02-1B4F-98BFAD2E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935" y="3556007"/>
            <a:ext cx="1856874" cy="4336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58584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1BEC1-0E48-85CD-DB84-2F773AE86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Caractère coloré, Rectangle, jaune&#10;&#10;Description générée automatiquement">
            <a:extLst>
              <a:ext uri="{FF2B5EF4-FFF2-40B4-BE49-F238E27FC236}">
                <a16:creationId xmlns:a16="http://schemas.microsoft.com/office/drawing/2014/main" id="{DB11509C-7C5B-594D-2DA5-349F414E03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1280">
            <a:off x="3673050" y="1604735"/>
            <a:ext cx="506256" cy="506256"/>
          </a:xfrm>
          <a:prstGeom prst="rect">
            <a:avLst/>
          </a:prstGeom>
        </p:spPr>
      </p:pic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0550941-0450-4FA5-0FDC-F9E4B1557F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69FAAF-183D-DAB9-3381-47DB6A14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63</a:t>
            </a:fld>
            <a:endParaRPr lang="fr-F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BB2C59-AD6D-C44B-2BF0-5737F161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Toy example: hiring people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5E43E0-F8BA-EA6B-6786-96161D3F7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184"/>
            <a:ext cx="10397648" cy="4345846"/>
          </a:xfrm>
        </p:spPr>
        <p:txBody>
          <a:bodyPr>
            <a:normAutofit/>
          </a:bodyPr>
          <a:lstStyle/>
          <a:p>
            <a:r>
              <a:rPr lang="en-US" dirty="0"/>
              <a:t>We are a company in a fictional world where people are either:  </a:t>
            </a:r>
          </a:p>
          <a:p>
            <a:pPr marL="0" indent="0">
              <a:buNone/>
            </a:pPr>
            <a:r>
              <a:rPr lang="en-US" dirty="0"/>
              <a:t>         or  </a:t>
            </a:r>
          </a:p>
          <a:p>
            <a:r>
              <a:rPr lang="en-US" dirty="0"/>
              <a:t>Hiring is made on the basis of </a:t>
            </a:r>
            <a:r>
              <a:rPr lang="en-US" dirty="0">
                <a:solidFill>
                  <a:srgbClr val="1891C3"/>
                </a:solidFill>
              </a:rPr>
              <a:t>predicted job performance</a:t>
            </a:r>
            <a:r>
              <a:rPr lang="en-US" dirty="0"/>
              <a:t>, which we predict very well using ML and the following variables:</a:t>
            </a:r>
          </a:p>
          <a:p>
            <a:pPr lvl="1"/>
            <a:r>
              <a:rPr lang="en-US" dirty="0"/>
              <a:t>GPA (i.e. average grades during your studies)</a:t>
            </a:r>
          </a:p>
          <a:p>
            <a:pPr lvl="1"/>
            <a:r>
              <a:rPr lang="en-US" dirty="0"/>
              <a:t>An interview score</a:t>
            </a:r>
          </a:p>
          <a:p>
            <a:r>
              <a:rPr lang="en-US" dirty="0"/>
              <a:t>We have a minimum threshold of predicted job performance to hire people, this is an automatic process (a.k.a. “automated decision making”)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04EFB1-116F-A6B3-C784-CF6B36EF821C}"/>
              </a:ext>
            </a:extLst>
          </p:cNvPr>
          <p:cNvSpPr/>
          <p:nvPr/>
        </p:nvSpPr>
        <p:spPr>
          <a:xfrm>
            <a:off x="993396" y="2467463"/>
            <a:ext cx="397565" cy="39756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FD8C41B8-8034-B1BC-8406-43DC857F837B}"/>
              </a:ext>
            </a:extLst>
          </p:cNvPr>
          <p:cNvSpPr/>
          <p:nvPr/>
        </p:nvSpPr>
        <p:spPr>
          <a:xfrm>
            <a:off x="2099110" y="2467462"/>
            <a:ext cx="461175" cy="397565"/>
          </a:xfrm>
          <a:prstGeom prst="triangle">
            <a:avLst/>
          </a:prstGeom>
          <a:solidFill>
            <a:srgbClr val="0379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532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4FC5A-736D-EE53-4737-FC28AF0F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42F28C5-CB6F-6040-ED7B-0971A9011F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13B7F3-C7C0-1569-E4F9-1796A776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64</a:t>
            </a:fld>
            <a:endParaRPr lang="fr-F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7884649-B345-F5DB-912B-A95C7F20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Toy example: hiring people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3BFAB0-E0A1-DB67-9594-3C2927248C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2000" y="1432800"/>
            <a:ext cx="5496769" cy="50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362AA-42C5-4207-1636-C07F9C1C7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08" y="1934184"/>
            <a:ext cx="4488539" cy="4345846"/>
          </a:xfrm>
        </p:spPr>
        <p:txBody>
          <a:bodyPr>
            <a:normAutofit/>
          </a:bodyPr>
          <a:lstStyle/>
          <a:p>
            <a:r>
              <a:rPr lang="en-US" dirty="0"/>
              <a:t>This is a scatter plot of GPA and interview score</a:t>
            </a:r>
          </a:p>
          <a:p>
            <a:r>
              <a:rPr lang="en-US" dirty="0"/>
              <a:t>         tend to have lower GPA, on average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987C3A-7680-09DF-340E-9872C93D3814}"/>
              </a:ext>
            </a:extLst>
          </p:cNvPr>
          <p:cNvSpPr/>
          <p:nvPr/>
        </p:nvSpPr>
        <p:spPr>
          <a:xfrm>
            <a:off x="7182440" y="2823598"/>
            <a:ext cx="397565" cy="39756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2401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71E62-F0A2-6264-5369-4C5E7FC1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C0B2D18-099A-F8C8-A0B4-3568057679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A892D8-909E-76EB-FB65-1ADE5D4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65</a:t>
            </a:fld>
            <a:endParaRPr lang="fr-F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61DAC8-00D4-1F89-2D30-C8912ADA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Toy example: hiring people (3)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6D3560-273D-6B12-963C-F5551D1E25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0828" y="1434394"/>
            <a:ext cx="5496692" cy="5058481"/>
          </a:xfrm>
          <a:prstGeom prst="rect">
            <a:avLst/>
          </a:prstGeo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DF77C073-F60F-B799-9E97-7B32F1AC6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08" y="1934184"/>
            <a:ext cx="4488539" cy="4345846"/>
          </a:xfrm>
        </p:spPr>
        <p:txBody>
          <a:bodyPr>
            <a:normAutofit/>
          </a:bodyPr>
          <a:lstStyle/>
          <a:p>
            <a:r>
              <a:rPr lang="en-US" dirty="0"/>
              <a:t>This is a scatter plot of GPA and interview score</a:t>
            </a:r>
          </a:p>
          <a:p>
            <a:r>
              <a:rPr lang="en-US" dirty="0"/>
              <a:t>         tend to have lower GPA, on average</a:t>
            </a:r>
          </a:p>
          <a:p>
            <a:r>
              <a:rPr lang="en-US" dirty="0"/>
              <a:t>The green line is the cutoff: anybody to the right can be hired</a:t>
            </a:r>
          </a:p>
          <a:p>
            <a:r>
              <a:rPr lang="en-US" dirty="0"/>
              <a:t>         are less likely to be hired, overall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6A009-7815-ECBA-5DE9-6BA8DB962D3F}"/>
              </a:ext>
            </a:extLst>
          </p:cNvPr>
          <p:cNvSpPr/>
          <p:nvPr/>
        </p:nvSpPr>
        <p:spPr>
          <a:xfrm>
            <a:off x="7182440" y="2823598"/>
            <a:ext cx="397565" cy="39756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E8CC4D-F252-ACE4-1464-701AC894340C}"/>
              </a:ext>
            </a:extLst>
          </p:cNvPr>
          <p:cNvSpPr/>
          <p:nvPr/>
        </p:nvSpPr>
        <p:spPr>
          <a:xfrm>
            <a:off x="7182440" y="4997865"/>
            <a:ext cx="397565" cy="39756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9878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A8B53-525D-12ED-4489-C390487C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CB68D5D-79E8-53D7-2EC3-5F922EBA38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A23D4A-67EC-E7B4-FC5A-1176BA22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66</a:t>
            </a:fld>
            <a:endParaRPr lang="fr-F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25E0189-1812-6B78-71F5-E46A038A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Toy example: hiring people (4)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0910FF-8934-38C1-A228-6BF170B69F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0828" y="1434394"/>
            <a:ext cx="5496692" cy="5058481"/>
          </a:xfrm>
          <a:prstGeom prst="rect">
            <a:avLst/>
          </a:prstGeo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46C9F1B-E753-4F0A-FF2D-5BAF4607D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08" y="1934184"/>
            <a:ext cx="4488539" cy="4345846"/>
          </a:xfrm>
        </p:spPr>
        <p:txBody>
          <a:bodyPr>
            <a:normAutofit/>
          </a:bodyPr>
          <a:lstStyle/>
          <a:p>
            <a:r>
              <a:rPr lang="en-US" dirty="0"/>
              <a:t>Is it fair?</a:t>
            </a:r>
          </a:p>
          <a:p>
            <a:pPr lvl="1"/>
            <a:r>
              <a:rPr lang="en-US" dirty="0"/>
              <a:t>On one hand, this is what you get in the data, the “ground truth”, and you don’t include being a blue square or a green triangle in your model</a:t>
            </a:r>
          </a:p>
          <a:p>
            <a:pPr lvl="1"/>
            <a:r>
              <a:rPr lang="en-US" dirty="0"/>
              <a:t>On the other hand, there is an indirect effect of being a blue square on being hired through GPA (it’s a proxy!)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1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25CB-DEF9-5444-7ACB-B321801F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9388968-1E8A-22AF-EAE0-535B5994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2F4DDB-9AB0-CCFD-8860-D8429959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67</a:t>
            </a:fld>
            <a:endParaRPr lang="fr-F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E45C72-94D8-3E4F-8187-B1E59FFF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Toy example: hiring people (5)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319DCDC-4637-C80B-DE6B-D9A284E664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0828" y="1434394"/>
            <a:ext cx="5496692" cy="5058481"/>
          </a:xfrm>
          <a:prstGeom prst="rect">
            <a:avLst/>
          </a:prstGeo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F94192A-571A-905B-8374-83F7603C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08" y="1934184"/>
            <a:ext cx="4488539" cy="4345846"/>
          </a:xfrm>
        </p:spPr>
        <p:txBody>
          <a:bodyPr>
            <a:normAutofit/>
          </a:bodyPr>
          <a:lstStyle/>
          <a:p>
            <a:r>
              <a:rPr lang="en-US" dirty="0"/>
              <a:t>Imagine if every company started using the same methodology</a:t>
            </a:r>
          </a:p>
          <a:p>
            <a:r>
              <a:rPr lang="en-US" dirty="0"/>
              <a:t>Perhaps you could expect future applicants, in years, to change </a:t>
            </a:r>
            <a:r>
              <a:rPr lang="en-US" dirty="0">
                <a:solidFill>
                  <a:srgbClr val="EB6E40"/>
                </a:solidFill>
              </a:rPr>
              <a:t>because </a:t>
            </a:r>
            <a:r>
              <a:rPr lang="en-US" dirty="0"/>
              <a:t>of these hiring practices</a:t>
            </a:r>
          </a:p>
          <a:p>
            <a:r>
              <a:rPr lang="en-US" dirty="0"/>
              <a:t>That would be a </a:t>
            </a:r>
            <a:r>
              <a:rPr lang="en-US" dirty="0">
                <a:solidFill>
                  <a:srgbClr val="EB6E40"/>
                </a:solidFill>
              </a:rPr>
              <a:t>feedback loop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E45172-E2E6-7F35-A4C7-8CEF657BBC1D}"/>
              </a:ext>
            </a:extLst>
          </p:cNvPr>
          <p:cNvGrpSpPr/>
          <p:nvPr/>
        </p:nvGrpSpPr>
        <p:grpSpPr>
          <a:xfrm>
            <a:off x="3030369" y="3129014"/>
            <a:ext cx="2423950" cy="1732552"/>
            <a:chOff x="3030369" y="3129014"/>
            <a:chExt cx="2423950" cy="1732552"/>
          </a:xfrm>
        </p:grpSpPr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2ABD9350-DB5F-EF3B-AD67-66B2F563A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7739" y="3129014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97D7F940-33D2-9D93-DC47-6C144F41D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1485" y="3368042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5A5FAE80-2BE6-BE84-B7C5-1DC0D27AB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1263" y="3809200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9501E92E-3B2E-6DAF-3033-93582DB6F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5643" y="4077104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739D61EB-3B75-4AFC-DA05-1170EFA43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0161" y="4104377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AAE763AF-4DC1-3FD8-C413-B0717DE44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897" y="4815043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62EDF017-4213-4FE1-FD1E-C8ED39D61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8762" y="4861566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6838D317-DD2F-F4DE-5BDF-DD03282476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4385" y="4234321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E3754EC0-785F-4895-BA64-6F678802A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4130" y="3838082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0259722-A802-F304-54F8-156AA6B91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7624" y="3672849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171894EC-6E24-3CCC-247D-E9C3DFD2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369" y="3748248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B1E9C369-17DE-07D4-1EB9-C3A47CE33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276" y="3919900"/>
              <a:ext cx="36415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083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C5DC5-CBAB-4A44-7E6D-B35BF38B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AC6BB0F-C9CE-D9B7-DE73-EB1703BF3D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8731AC-F7BC-7FEF-F3ED-7F971863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state of </a:t>
            </a:r>
            <a:r>
              <a:rPr lang="en-US" dirty="0">
                <a:solidFill>
                  <a:srgbClr val="EB6E40"/>
                </a:solidFill>
              </a:rPr>
              <a:t>society</a:t>
            </a:r>
            <a:endParaRPr lang="en-GB" dirty="0">
              <a:solidFill>
                <a:srgbClr val="EB6E4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C34832-A905-9165-6E85-9EE83F6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68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465EC60-A24A-3E9D-6795-3D859743AC00}"/>
              </a:ext>
            </a:extLst>
          </p:cNvPr>
          <p:cNvGrpSpPr/>
          <p:nvPr/>
        </p:nvGrpSpPr>
        <p:grpSpPr>
          <a:xfrm>
            <a:off x="1273629" y="2407340"/>
            <a:ext cx="7336971" cy="4277580"/>
            <a:chOff x="1273629" y="1650245"/>
            <a:chExt cx="7336971" cy="42775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432DED-DB05-B98C-3066-41D8B952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73629" y="2311776"/>
              <a:ext cx="6957150" cy="30355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67F7D-ED90-1DD7-0C4B-5E388AB2A9EA}"/>
                </a:ext>
              </a:extLst>
            </p:cNvPr>
            <p:cNvSpPr txBox="1"/>
            <p:nvPr/>
          </p:nvSpPr>
          <p:spPr>
            <a:xfrm>
              <a:off x="1391239" y="165024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0" i="0" u="none" strike="noStrike" baseline="0" dirty="0">
                  <a:latin typeface="Esteban" panose="02000000000000000000"/>
                </a:rPr>
                <a:t>Sample of occupations in the United States</a:t>
              </a:r>
              <a:endParaRPr lang="en-GB" dirty="0">
                <a:latin typeface="Esteban" panose="0200000000000000000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D71A17-5308-C40E-F8B4-ECAFC3660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1239" y="5431971"/>
              <a:ext cx="3191647" cy="0"/>
            </a:xfrm>
            <a:prstGeom prst="straightConnector1">
              <a:avLst/>
            </a:prstGeom>
            <a:ln w="28575">
              <a:solidFill>
                <a:srgbClr val="EB6E4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DBD16A-BA3D-DBF0-E3E1-0CC2244AC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286" y="5431971"/>
              <a:ext cx="3191647" cy="0"/>
            </a:xfrm>
            <a:prstGeom prst="straightConnector1">
              <a:avLst/>
            </a:prstGeom>
            <a:ln w="28575">
              <a:solidFill>
                <a:srgbClr val="EB6E4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DDAD4C-F673-FA96-EB6E-FFD559DADDEA}"/>
                </a:ext>
              </a:extLst>
            </p:cNvPr>
            <p:cNvSpPr txBox="1"/>
            <p:nvPr/>
          </p:nvSpPr>
          <p:spPr>
            <a:xfrm>
              <a:off x="1571920" y="5558493"/>
              <a:ext cx="1715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Esteban" panose="02000000000000000000"/>
                </a:rPr>
                <a:t>More women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7D4EC7-C93F-7990-C08C-8359C3E1CBBF}"/>
                </a:ext>
              </a:extLst>
            </p:cNvPr>
            <p:cNvSpPr txBox="1"/>
            <p:nvPr/>
          </p:nvSpPr>
          <p:spPr>
            <a:xfrm>
              <a:off x="6895034" y="5548643"/>
              <a:ext cx="1715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Esteban" panose="02000000000000000000"/>
                </a:rPr>
                <a:t>More men</a:t>
              </a:r>
            </a:p>
          </p:txBody>
        </p:sp>
      </p:grp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0AAFFC4-21A6-2CB6-8E8B-FD96F563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758"/>
            <a:ext cx="10397648" cy="36205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Society is inherently rife with imbalances</a:t>
            </a:r>
          </a:p>
        </p:txBody>
      </p:sp>
    </p:spTree>
    <p:extLst>
      <p:ext uri="{BB962C8B-B14F-4D97-AF65-F5344CB8AC3E}">
        <p14:creationId xmlns:p14="http://schemas.microsoft.com/office/powerpoint/2010/main" val="728824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6DA64-AED6-E9D0-AFB5-2C586E5D1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0FD5541-8EE0-E4DE-6FB0-54DF307F27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1DF68B-5797-C6FB-0463-C817F7F6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state of </a:t>
            </a:r>
            <a:r>
              <a:rPr lang="en-US" dirty="0">
                <a:solidFill>
                  <a:srgbClr val="EB6E40"/>
                </a:solidFill>
              </a:rPr>
              <a:t>society</a:t>
            </a:r>
            <a:endParaRPr lang="en-GB" dirty="0">
              <a:solidFill>
                <a:srgbClr val="EB6E4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4F8AFF-2F0E-88CB-2899-719ADDE7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0612C7F-D868-3BA9-621F-A0FDCEDCA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758"/>
            <a:ext cx="10397648" cy="36205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Society is inherently rife with imbalances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9B258-11F5-5E36-FA4E-9A0B54B6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29" y="2055813"/>
            <a:ext cx="5738392" cy="476957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F56BCD8-8F9A-7B80-EF24-62913B26A30E}"/>
              </a:ext>
            </a:extLst>
          </p:cNvPr>
          <p:cNvGrpSpPr/>
          <p:nvPr/>
        </p:nvGrpSpPr>
        <p:grpSpPr>
          <a:xfrm>
            <a:off x="7247880" y="3334765"/>
            <a:ext cx="6180715" cy="2211668"/>
            <a:chOff x="7247880" y="1883538"/>
            <a:chExt cx="6180715" cy="22116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1F66C3-7F82-BD73-EDF5-D45BCD4AE830}"/>
                </a:ext>
              </a:extLst>
            </p:cNvPr>
            <p:cNvSpPr/>
            <p:nvPr/>
          </p:nvSpPr>
          <p:spPr>
            <a:xfrm>
              <a:off x="7360920" y="2429691"/>
              <a:ext cx="365760" cy="365760"/>
            </a:xfrm>
            <a:prstGeom prst="rect">
              <a:avLst/>
            </a:prstGeom>
            <a:solidFill>
              <a:srgbClr val="FFFF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9C86CA-62B8-0BB0-C032-23278F4960B4}"/>
                </a:ext>
              </a:extLst>
            </p:cNvPr>
            <p:cNvSpPr/>
            <p:nvPr/>
          </p:nvSpPr>
          <p:spPr>
            <a:xfrm>
              <a:off x="7356566" y="3696790"/>
              <a:ext cx="365760" cy="365760"/>
            </a:xfrm>
            <a:prstGeom prst="rect">
              <a:avLst/>
            </a:prstGeom>
            <a:solidFill>
              <a:srgbClr val="F56F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18A2A2-941F-8331-4022-0B4B0C6B0A8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446" y="2860766"/>
              <a:ext cx="0" cy="783771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09C3A02A-1B3A-B70B-1028-287AEB19AC21}"/>
                </a:ext>
              </a:extLst>
            </p:cNvPr>
            <p:cNvSpPr txBox="1">
              <a:spLocks/>
            </p:cNvSpPr>
            <p:nvPr/>
          </p:nvSpPr>
          <p:spPr>
            <a:xfrm>
              <a:off x="7742091" y="2472585"/>
              <a:ext cx="5686504" cy="362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Low</a:t>
              </a:r>
            </a:p>
          </p:txBody>
        </p:sp>
        <p:sp>
          <p:nvSpPr>
            <p:cNvPr id="22" name="Content Placeholder 5">
              <a:extLst>
                <a:ext uri="{FF2B5EF4-FFF2-40B4-BE49-F238E27FC236}">
                  <a16:creationId xmlns:a16="http://schemas.microsoft.com/office/drawing/2014/main" id="{9C675DE7-F454-105C-5545-CE9B3C8DAD28}"/>
                </a:ext>
              </a:extLst>
            </p:cNvPr>
            <p:cNvSpPr txBox="1">
              <a:spLocks/>
            </p:cNvSpPr>
            <p:nvPr/>
          </p:nvSpPr>
          <p:spPr>
            <a:xfrm>
              <a:off x="7742091" y="3733151"/>
              <a:ext cx="5686504" cy="362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High</a:t>
              </a:r>
            </a:p>
          </p:txBody>
        </p:sp>
        <p:sp>
          <p:nvSpPr>
            <p:cNvPr id="23" name="Content Placeholder 5">
              <a:extLst>
                <a:ext uri="{FF2B5EF4-FFF2-40B4-BE49-F238E27FC236}">
                  <a16:creationId xmlns:a16="http://schemas.microsoft.com/office/drawing/2014/main" id="{D3F099E3-F213-8849-C5C3-9DF5A32759CD}"/>
                </a:ext>
              </a:extLst>
            </p:cNvPr>
            <p:cNvSpPr txBox="1">
              <a:spLocks/>
            </p:cNvSpPr>
            <p:nvPr/>
          </p:nvSpPr>
          <p:spPr>
            <a:xfrm>
              <a:off x="7247880" y="1883538"/>
              <a:ext cx="5686504" cy="362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Socioeconomic deprivation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552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84E79A-62BA-7010-B36D-58B62459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7211ED-023C-6F76-1E02-AACBB18F10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223B2-69F6-C495-3A39-068970532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784"/>
            <a:ext cx="10397648" cy="4351338"/>
          </a:xfrm>
        </p:spPr>
        <p:txBody>
          <a:bodyPr>
            <a:normAutofit/>
          </a:bodyPr>
          <a:lstStyle/>
          <a:p>
            <a:r>
              <a:rPr lang="en-US" dirty="0"/>
              <a:t>Causal Inference: The Mixtape</a:t>
            </a:r>
            <a:br>
              <a:rPr lang="en-US" dirty="0"/>
            </a:br>
            <a:r>
              <a:rPr lang="en-US" dirty="0"/>
              <a:t>Free here: </a:t>
            </a:r>
            <a:r>
              <a:rPr lang="en-US" dirty="0">
                <a:hlinkClick r:id="rId3"/>
              </a:rPr>
              <a:t>https://mixtape.scunning.com/</a:t>
            </a:r>
            <a:r>
              <a:rPr lang="en-US" dirty="0"/>
              <a:t> </a:t>
            </a:r>
          </a:p>
          <a:p>
            <a:r>
              <a:rPr lang="en-US" dirty="0"/>
              <a:t>Fairness and Machine Learning: Limitations and Opportunities</a:t>
            </a:r>
            <a:br>
              <a:rPr lang="en-US" dirty="0"/>
            </a:br>
            <a:r>
              <a:rPr lang="en-US" dirty="0"/>
              <a:t>Free here: </a:t>
            </a:r>
            <a:r>
              <a:rPr lang="en-US" dirty="0">
                <a:hlinkClick r:id="rId4"/>
              </a:rPr>
              <a:t>https://fairmlbook.org/pdf/fairmlbook.pdf</a:t>
            </a:r>
            <a:r>
              <a:rPr lang="en-US" dirty="0"/>
              <a:t> </a:t>
            </a:r>
          </a:p>
          <a:p>
            <a:r>
              <a:rPr lang="en-US" dirty="0"/>
              <a:t>Bias and Causation: Models and Judgment for Valid Comparisons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98608B-030C-3433-DBFC-874DA689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pic>
        <p:nvPicPr>
          <p:cNvPr id="3" name="Image 2" descr="Une image contenant texte, Appareils électroniques, cassette, Cassette audio&#10;&#10;Description générée automatiquement">
            <a:extLst>
              <a:ext uri="{FF2B5EF4-FFF2-40B4-BE49-F238E27FC236}">
                <a16:creationId xmlns:a16="http://schemas.microsoft.com/office/drawing/2014/main" id="{4054691A-B8C4-A220-B177-A491EFB7B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988">
            <a:off x="5765252" y="1300698"/>
            <a:ext cx="543543" cy="8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7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878B4-1D0A-2F94-3C6F-58048D5B5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504A532-1AEC-FBDE-93FD-34DB3AC5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E7BB7F-E24C-451C-1EFE-AE09B77E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state of </a:t>
            </a:r>
            <a:r>
              <a:rPr lang="en-US" dirty="0">
                <a:solidFill>
                  <a:srgbClr val="EB6E40"/>
                </a:solidFill>
              </a:rPr>
              <a:t>society</a:t>
            </a:r>
            <a:endParaRPr lang="en-GB" dirty="0">
              <a:solidFill>
                <a:srgbClr val="EB6E4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AF5CC1-9A91-1565-B444-98B8B23F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7F0C347-2AD2-C2DC-2010-91549EC1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9" y="2055812"/>
            <a:ext cx="6275961" cy="3171183"/>
          </a:xfrm>
        </p:spPr>
        <p:txBody>
          <a:bodyPr>
            <a:normAutofit/>
          </a:bodyPr>
          <a:lstStyle/>
          <a:p>
            <a:r>
              <a:rPr lang="en-US" dirty="0"/>
              <a:t>These </a:t>
            </a:r>
            <a:r>
              <a:rPr lang="en-US" dirty="0">
                <a:solidFill>
                  <a:srgbClr val="E76321"/>
                </a:solidFill>
              </a:rPr>
              <a:t>become properties</a:t>
            </a:r>
            <a:r>
              <a:rPr lang="en-US" dirty="0"/>
              <a:t> of the datasets they populate</a:t>
            </a:r>
          </a:p>
          <a:p>
            <a:r>
              <a:rPr lang="en-US" dirty="0"/>
              <a:t>Depending on what you model, you may end up </a:t>
            </a:r>
            <a:r>
              <a:rPr lang="en-US" dirty="0">
                <a:solidFill>
                  <a:srgbClr val="E76321"/>
                </a:solidFill>
              </a:rPr>
              <a:t>reinforcing</a:t>
            </a:r>
            <a:r>
              <a:rPr lang="en-US" dirty="0"/>
              <a:t> these imbalances, biases, stereotypes or </a:t>
            </a:r>
            <a:r>
              <a:rPr lang="en-US" dirty="0" err="1"/>
              <a:t>categorisations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DB289-D7B5-B341-D4A4-55B2D103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29" y="1606133"/>
            <a:ext cx="2908416" cy="2417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8EE0C-9C14-6898-8AD7-451164E71BC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4341072"/>
            <a:ext cx="3959852" cy="17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16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12AD7-4000-A798-06F9-C039B78F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2910653-C499-9FFB-69F0-3E13DDEA21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A79A82-B71D-40AC-30FB-DB617B58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E76321"/>
                </a:solidFill>
              </a:rPr>
              <a:t>COMPAS</a:t>
            </a:r>
            <a:r>
              <a:rPr lang="en-US" dirty="0"/>
              <a:t> example</a:t>
            </a:r>
            <a:endParaRPr lang="en-GB" dirty="0">
              <a:solidFill>
                <a:srgbClr val="EB6E4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C80C1A-09D4-2443-7B06-38A6CD90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C843ED6-8C82-32FB-C297-814F31FAC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55812"/>
            <a:ext cx="10847960" cy="4665663"/>
          </a:xfrm>
        </p:spPr>
        <p:txBody>
          <a:bodyPr>
            <a:normAutofit/>
          </a:bodyPr>
          <a:lstStyle/>
          <a:p>
            <a:r>
              <a:rPr lang="en-US" dirty="0"/>
              <a:t>Decision support tool, used in some US courts, that predicts </a:t>
            </a:r>
            <a:r>
              <a:rPr lang="en-US" dirty="0">
                <a:solidFill>
                  <a:srgbClr val="E76321"/>
                </a:solidFill>
              </a:rPr>
              <a:t>recidivism</a:t>
            </a:r>
            <a:r>
              <a:rPr lang="en-US" dirty="0"/>
              <a:t> and </a:t>
            </a:r>
            <a:r>
              <a:rPr lang="en-US" dirty="0">
                <a:solidFill>
                  <a:srgbClr val="E76321"/>
                </a:solidFill>
              </a:rPr>
              <a:t>misconducts</a:t>
            </a:r>
            <a:r>
              <a:rPr lang="en-US" dirty="0"/>
              <a:t> among defendants</a:t>
            </a:r>
          </a:p>
          <a:p>
            <a:pPr lvl="1"/>
            <a:r>
              <a:rPr lang="en-US" dirty="0"/>
              <a:t>Proprietary (i.e. closed source) statistical model behind it</a:t>
            </a:r>
          </a:p>
          <a:p>
            <a:pPr lvl="1"/>
            <a:r>
              <a:rPr lang="en-US" dirty="0"/>
              <a:t>Multiple </a:t>
            </a:r>
            <a:r>
              <a:rPr lang="en-US" dirty="0">
                <a:solidFill>
                  <a:srgbClr val="E76321"/>
                </a:solidFill>
              </a:rPr>
              <a:t>scores </a:t>
            </a:r>
            <a:r>
              <a:rPr lang="en-US" dirty="0"/>
              <a:t>are calculated according to criminal history,  education, substance use…</a:t>
            </a:r>
          </a:p>
          <a:p>
            <a:pPr lvl="1"/>
            <a:r>
              <a:rPr lang="en-US" dirty="0"/>
              <a:t>Defendants are then categorized as low, medium or high risk, for ease of interpretation</a:t>
            </a:r>
          </a:p>
          <a:p>
            <a:endParaRPr lang="en-US" dirty="0"/>
          </a:p>
          <a:p>
            <a:r>
              <a:rPr lang="en-US" dirty="0"/>
              <a:t>2016 study:</a:t>
            </a:r>
          </a:p>
          <a:p>
            <a:pPr lvl="1"/>
            <a:r>
              <a:rPr lang="en-US" dirty="0"/>
              <a:t>ProPublica (investigative journalism org.) showing a </a:t>
            </a:r>
            <a:r>
              <a:rPr lang="en-US" dirty="0">
                <a:solidFill>
                  <a:srgbClr val="E76321"/>
                </a:solidFill>
              </a:rPr>
              <a:t>higher rate of false positives </a:t>
            </a:r>
            <a:r>
              <a:rPr lang="en-US" dirty="0"/>
              <a:t>of violent recidivism among black defendants (vs. white defendants)</a:t>
            </a:r>
          </a:p>
        </p:txBody>
      </p:sp>
      <p:pic>
        <p:nvPicPr>
          <p:cNvPr id="9" name="Image 8" descr="Une image contenant texte, Police, lampe, Graphique&#10;&#10;Description générée automatiquement">
            <a:extLst>
              <a:ext uri="{FF2B5EF4-FFF2-40B4-BE49-F238E27FC236}">
                <a16:creationId xmlns:a16="http://schemas.microsoft.com/office/drawing/2014/main" id="{6A5CFFBE-43BF-7052-8B2B-DAB8757F9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412">
            <a:off x="7792219" y="476896"/>
            <a:ext cx="2126860" cy="120079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11080C2-141B-522F-0B16-1245D8B32459}"/>
              </a:ext>
            </a:extLst>
          </p:cNvPr>
          <p:cNvSpPr txBox="1">
            <a:spLocks/>
          </p:cNvSpPr>
          <p:nvPr/>
        </p:nvSpPr>
        <p:spPr>
          <a:xfrm rot="398233">
            <a:off x="9946848" y="1105562"/>
            <a:ext cx="911614" cy="318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dun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dun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Image 11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A823C0A3-775F-9FCF-D619-051ADEA99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2" b="34644"/>
          <a:stretch/>
        </p:blipFill>
        <p:spPr>
          <a:xfrm>
            <a:off x="3096640" y="5287224"/>
            <a:ext cx="2493522" cy="4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486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9E41-CA19-1889-83CD-80655B2F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7F227DC-18D4-7629-C643-892585C4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8C8896-3B73-CD9A-6E9B-B5879968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4DE3C58-3814-E0F6-77C6-FFC54D8B5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55812"/>
            <a:ext cx="10847960" cy="4665663"/>
          </a:xfrm>
        </p:spPr>
        <p:txBody>
          <a:bodyPr>
            <a:normAutofit/>
          </a:bodyPr>
          <a:lstStyle/>
          <a:p>
            <a:r>
              <a:rPr lang="en-US" dirty="0"/>
              <a:t>Significant controversy</a:t>
            </a:r>
          </a:p>
          <a:p>
            <a:pPr lvl="1"/>
            <a:r>
              <a:rPr lang="en-US" dirty="0"/>
              <a:t>Multiple articles in mainstream media (Le Monde, Libération, NYT, WaPo…)</a:t>
            </a:r>
          </a:p>
          <a:p>
            <a:pPr lvl="1"/>
            <a:r>
              <a:rPr lang="en-US" dirty="0"/>
              <a:t>Original study cited around 4,000 times (Google Scholar)</a:t>
            </a:r>
          </a:p>
          <a:p>
            <a:pPr lvl="1"/>
            <a:r>
              <a:rPr lang="en-US" dirty="0"/>
              <a:t>Still an ongoing subject of study among academic circles</a:t>
            </a:r>
          </a:p>
          <a:p>
            <a:endParaRPr lang="en-US" dirty="0"/>
          </a:p>
          <a:p>
            <a:r>
              <a:rPr lang="en-US" dirty="0"/>
              <a:t>This is problematic indeed:</a:t>
            </a:r>
          </a:p>
          <a:p>
            <a:pPr lvl="1"/>
            <a:r>
              <a:rPr lang="en-US" dirty="0"/>
              <a:t>Is the algorithm truly </a:t>
            </a:r>
            <a:r>
              <a:rPr lang="en-US" dirty="0">
                <a:solidFill>
                  <a:srgbClr val="E76321"/>
                </a:solidFill>
              </a:rPr>
              <a:t>fair</a:t>
            </a:r>
            <a:r>
              <a:rPr lang="en-US" dirty="0"/>
              <a:t>, even if race is not a factor? How do we define </a:t>
            </a:r>
            <a:r>
              <a:rPr lang="en-US" dirty="0">
                <a:solidFill>
                  <a:srgbClr val="E76321"/>
                </a:solidFill>
              </a:rPr>
              <a:t>fairness</a:t>
            </a:r>
            <a:r>
              <a:rPr lang="en-US" dirty="0"/>
              <a:t>?</a:t>
            </a:r>
            <a:endParaRPr lang="en-US" dirty="0">
              <a:solidFill>
                <a:srgbClr val="E76321"/>
              </a:solidFill>
            </a:endParaRPr>
          </a:p>
          <a:p>
            <a:pPr lvl="1"/>
            <a:r>
              <a:rPr lang="en-US" dirty="0"/>
              <a:t>I would add: do decision makers </a:t>
            </a:r>
            <a:r>
              <a:rPr lang="en-US" dirty="0">
                <a:solidFill>
                  <a:srgbClr val="E76321"/>
                </a:solidFill>
              </a:rPr>
              <a:t>understand</a:t>
            </a:r>
            <a:r>
              <a:rPr lang="en-US" dirty="0"/>
              <a:t> how predictions are made, and the limits of such models and scoring? Very complicated model can appear deceivingly simple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FF68899-812D-D504-0713-020FF5B5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778718"/>
            <a:ext cx="5167963" cy="6796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F04275C-3782-D1FA-BA2D-4DF0DDBF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136525"/>
            <a:ext cx="2762250" cy="5810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5BEEBF-FF47-82EF-561C-58FA6BAC1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778718"/>
            <a:ext cx="3535678" cy="73484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32CCFB0-0F4E-F3B1-5321-ED5F0893C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179" y="385018"/>
            <a:ext cx="18573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30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64335-FFAD-5C1F-8396-6F97C043A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B3094AD-0913-B230-ED1B-9E23945E5B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A6C153-C905-4331-5663-9AAC0774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 what’s </a:t>
            </a:r>
            <a:r>
              <a:rPr lang="en-US" dirty="0">
                <a:solidFill>
                  <a:srgbClr val="E76321"/>
                </a:solidFill>
              </a:rPr>
              <a:t>fairness</a:t>
            </a:r>
            <a:r>
              <a:rPr lang="en-US" dirty="0"/>
              <a:t>?</a:t>
            </a:r>
            <a:endParaRPr lang="en-GB" dirty="0">
              <a:solidFill>
                <a:srgbClr val="EB6E4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E309AC2-DE84-939F-03C1-438147CA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BB0AD64-8B43-F14E-B1AF-85A9D4204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4" y="1579562"/>
            <a:ext cx="9623898" cy="1325563"/>
          </a:xfrm>
        </p:spPr>
        <p:txBody>
          <a:bodyPr>
            <a:normAutofit/>
          </a:bodyPr>
          <a:lstStyle/>
          <a:p>
            <a:r>
              <a:rPr lang="en-US" dirty="0"/>
              <a:t>We will instead define </a:t>
            </a:r>
            <a:r>
              <a:rPr lang="en-US" dirty="0">
                <a:solidFill>
                  <a:srgbClr val="E76321"/>
                </a:solidFill>
              </a:rPr>
              <a:t>unfairness</a:t>
            </a:r>
            <a:r>
              <a:rPr lang="en-US" dirty="0"/>
              <a:t> (or discrimination):</a:t>
            </a:r>
          </a:p>
          <a:p>
            <a:pPr lvl="1"/>
            <a:r>
              <a:rPr lang="en-US" dirty="0"/>
              <a:t>It’s a treatment that “systematically impose a disadvantage on one social group relative to others”.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CC0CF0-865E-507A-05F2-C05B6B3F71C4}"/>
              </a:ext>
            </a:extLst>
          </p:cNvPr>
          <p:cNvSpPr txBox="1"/>
          <p:nvPr/>
        </p:nvSpPr>
        <p:spPr>
          <a:xfrm>
            <a:off x="838200" y="5881997"/>
            <a:ext cx="9754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Problem: this </a:t>
            </a:r>
            <a:r>
              <a:rPr lang="en-US" sz="2400" dirty="0">
                <a:solidFill>
                  <a:srgbClr val="E7632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deprives prejudiced groups of opportunities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62B635E7-7E16-383A-0E1F-BC5B1554F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545966"/>
              </p:ext>
            </p:extLst>
          </p:nvPr>
        </p:nvGraphicFramePr>
        <p:xfrm>
          <a:off x="1190028" y="3081660"/>
          <a:ext cx="866014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189">
                  <a:extLst>
                    <a:ext uri="{9D8B030D-6E8A-4147-A177-3AD203B41FA5}">
                      <a16:colId xmlns:a16="http://schemas.microsoft.com/office/drawing/2014/main" val="1556285118"/>
                    </a:ext>
                  </a:extLst>
                </a:gridCol>
                <a:gridCol w="2610910">
                  <a:extLst>
                    <a:ext uri="{9D8B030D-6E8A-4147-A177-3AD203B41FA5}">
                      <a16:colId xmlns:a16="http://schemas.microsoft.com/office/drawing/2014/main" val="1428261803"/>
                    </a:ext>
                  </a:extLst>
                </a:gridCol>
                <a:gridCol w="3902044">
                  <a:extLst>
                    <a:ext uri="{9D8B030D-6E8A-4147-A177-3AD203B41FA5}">
                      <a16:colId xmlns:a16="http://schemas.microsoft.com/office/drawing/2014/main" val="530763008"/>
                    </a:ext>
                  </a:extLst>
                </a:gridCol>
              </a:tblGrid>
              <a:tr h="292449">
                <a:tc>
                  <a:txBody>
                    <a:bodyPr/>
                    <a:lstStyle/>
                    <a:p>
                      <a:r>
                        <a:rPr lang="en-GB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Level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Direct discrimination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Indirect discrimination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609488"/>
                  </a:ext>
                </a:extLst>
              </a:tr>
              <a:tr h="511786"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Structural/societal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Laws against same-sex marriage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Better funded schools in wealthier, more segregated areas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7935"/>
                  </a:ext>
                </a:extLst>
              </a:tr>
              <a:tr h="511786"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Organisational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Lack of disability accommodations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Networked hiring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915190"/>
                  </a:ext>
                </a:extLst>
              </a:tr>
              <a:tr h="511786"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Interpersonal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Overt prejudice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Belief in need for innate brilliance (combined with gender stereotypes)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46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447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706CA-76E3-7ED4-83AB-3FD1807D6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29194FE-85FB-9F74-8E7B-C1D45B3C6B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A51C46-A3AD-F512-E331-F027414F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Equality of </a:t>
            </a:r>
            <a:r>
              <a:rPr lang="en-US" dirty="0">
                <a:solidFill>
                  <a:srgbClr val="E76321"/>
                </a:solidFill>
              </a:rPr>
              <a:t>opportunity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BD08ED-1056-3BE7-A103-CC8186BA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74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E3C8E85-8C87-AF99-357E-BF7623E48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4" y="1595369"/>
            <a:ext cx="9623898" cy="532098"/>
          </a:xfrm>
        </p:spPr>
        <p:txBody>
          <a:bodyPr>
            <a:normAutofit fontScale="92500"/>
          </a:bodyPr>
          <a:lstStyle/>
          <a:p>
            <a:r>
              <a:rPr lang="en-US" dirty="0"/>
              <a:t>An approach to limit discrimination (with three competing views): </a:t>
            </a:r>
            <a:endParaRPr lang="en-US" dirty="0">
              <a:solidFill>
                <a:srgbClr val="E76321"/>
              </a:solidFill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7F952D6-3628-E85B-5475-EF8F41305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26790"/>
              </p:ext>
            </p:extLst>
          </p:nvPr>
        </p:nvGraphicFramePr>
        <p:xfrm>
          <a:off x="968714" y="2055812"/>
          <a:ext cx="10870861" cy="3411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1556285118"/>
                    </a:ext>
                  </a:extLst>
                </a:gridCol>
                <a:gridCol w="3593761">
                  <a:extLst>
                    <a:ext uri="{9D8B030D-6E8A-4147-A177-3AD203B41FA5}">
                      <a16:colId xmlns:a16="http://schemas.microsoft.com/office/drawing/2014/main" val="1428261803"/>
                    </a:ext>
                  </a:extLst>
                </a:gridCol>
                <a:gridCol w="2655378">
                  <a:extLst>
                    <a:ext uri="{9D8B030D-6E8A-4147-A177-3AD203B41FA5}">
                      <a16:colId xmlns:a16="http://schemas.microsoft.com/office/drawing/2014/main" val="530763008"/>
                    </a:ext>
                  </a:extLst>
                </a:gridCol>
                <a:gridCol w="3621597">
                  <a:extLst>
                    <a:ext uri="{9D8B030D-6E8A-4147-A177-3AD203B41FA5}">
                      <a16:colId xmlns:a16="http://schemas.microsoft.com/office/drawing/2014/main" val="2655128760"/>
                    </a:ext>
                  </a:extLst>
                </a:gridCol>
              </a:tblGrid>
              <a:tr h="645426">
                <a:tc>
                  <a:txBody>
                    <a:bodyPr/>
                    <a:lstStyle/>
                    <a:p>
                      <a:r>
                        <a:rPr lang="en-GB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Goal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Intervention 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Who bears the cost of uplifting historically disadvantaged groups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609488"/>
                  </a:ext>
                </a:extLst>
              </a:tr>
              <a:tr h="922037"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Narrow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Ensure people who are similarly qualified for an opportunity have similar chances of obtaining 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Decision making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No one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7935"/>
                  </a:ext>
                </a:extLst>
              </a:tr>
              <a:tr h="922037"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Middle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Discount differences du to past injustice, that account for current differences in qualifications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Decision making, especially critical life opportunities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Decision maker, who may pass on the cost to decision subjects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915190"/>
                  </a:ext>
                </a:extLst>
              </a:tr>
              <a:tr h="922037"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Broad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Ensure people of equal ability and ambition are able to realize their potential equally well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Government, on a continuous basis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steban" panose="02000000000000000000" pitchFamily="2" charset="0"/>
                          <a:ea typeface="Source Sans Pro" panose="020B0503030403020204" pitchFamily="34" charset="0"/>
                        </a:rPr>
                        <a:t>Taxpayers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46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071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C7E1E-56DA-3210-9BC9-86F268253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A63B081-F55A-AF44-7057-915B3EBC65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F3FCFF-F518-2CF8-C218-C015F9E4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And in </a:t>
            </a:r>
            <a:r>
              <a:rPr lang="en-US" dirty="0">
                <a:solidFill>
                  <a:srgbClr val="E76321"/>
                </a:solidFill>
              </a:rPr>
              <a:t>statistics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6D6A2E-A344-2A16-E3F3-A7DB7E23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75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D154A63-8B2D-17D3-545C-0C80B1BE5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4" y="1595369"/>
            <a:ext cx="9623898" cy="532098"/>
          </a:xfrm>
        </p:spPr>
        <p:txBody>
          <a:bodyPr>
            <a:normAutofit/>
          </a:bodyPr>
          <a:lstStyle/>
          <a:p>
            <a:r>
              <a:rPr lang="en-US" dirty="0"/>
              <a:t>That’s… complicated. Let’s look at COMPAS again: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7" name="Image 6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02F23D20-19D2-D8EC-404A-52081E574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0" y="2346799"/>
            <a:ext cx="4960220" cy="2854320"/>
          </a:xfrm>
          <a:prstGeom prst="rect">
            <a:avLst/>
          </a:prstGeom>
        </p:spPr>
      </p:pic>
      <p:pic>
        <p:nvPicPr>
          <p:cNvPr id="9" name="Image 8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E672240D-2D3F-B95C-B0AE-4BC9168A4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73"/>
          <a:stretch/>
        </p:blipFill>
        <p:spPr>
          <a:xfrm>
            <a:off x="5808259" y="2431377"/>
            <a:ext cx="6040441" cy="262951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51AB45C-3726-82BF-66E2-E98ECEE4CC44}"/>
              </a:ext>
            </a:extLst>
          </p:cNvPr>
          <p:cNvSpPr txBox="1">
            <a:spLocks/>
          </p:cNvSpPr>
          <p:nvPr/>
        </p:nvSpPr>
        <p:spPr>
          <a:xfrm>
            <a:off x="649957" y="5420450"/>
            <a:ext cx="4057845" cy="143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“Our algorithm is fair, </a:t>
            </a:r>
            <a:r>
              <a:rPr lang="en-US" dirty="0">
                <a:solidFill>
                  <a:srgbClr val="E76321"/>
                </a:solidFill>
              </a:rPr>
              <a:t>positive predictions are equal among groups</a:t>
            </a:r>
            <a:r>
              <a:rPr lang="en-US" dirty="0"/>
              <a:t>”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F5CB1BE-2ED9-E31F-74ED-12EC5D65D11E}"/>
              </a:ext>
            </a:extLst>
          </p:cNvPr>
          <p:cNvSpPr txBox="1">
            <a:spLocks/>
          </p:cNvSpPr>
          <p:nvPr/>
        </p:nvSpPr>
        <p:spPr>
          <a:xfrm>
            <a:off x="5819677" y="5335603"/>
            <a:ext cx="6029023" cy="143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“The algorithm is not fair, </a:t>
            </a:r>
            <a:r>
              <a:rPr lang="en-US" dirty="0">
                <a:solidFill>
                  <a:srgbClr val="E76321"/>
                </a:solidFill>
              </a:rPr>
              <a:t>false positive rates are unequal among groups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9962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B14C-484B-7112-39FA-BA31DFCE6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E5B11C-C0C0-78F0-F3D0-2BAC7B1A0A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B31042-4F96-86A2-5E2F-05FF4EB4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And in </a:t>
            </a:r>
            <a:r>
              <a:rPr lang="en-US" dirty="0">
                <a:solidFill>
                  <a:srgbClr val="E76321"/>
                </a:solidFill>
              </a:rPr>
              <a:t>statistics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37B119-1AB2-465D-40BC-66BBD686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76</a:t>
            </a:fld>
            <a:endParaRPr lang="fr-FR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705CE0D-E34C-A18A-880F-441EE5631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4" y="1595369"/>
            <a:ext cx="9623898" cy="4897506"/>
          </a:xfrm>
        </p:spPr>
        <p:txBody>
          <a:bodyPr>
            <a:normAutofit/>
          </a:bodyPr>
          <a:lstStyle/>
          <a:p>
            <a:r>
              <a:rPr lang="en-US" dirty="0"/>
              <a:t>There are many fairness metrics, but </a:t>
            </a:r>
            <a:r>
              <a:rPr lang="en-US" dirty="0">
                <a:solidFill>
                  <a:srgbClr val="E76321"/>
                </a:solidFill>
              </a:rPr>
              <a:t>no single best</a:t>
            </a:r>
          </a:p>
          <a:p>
            <a:pPr lvl="1"/>
            <a:r>
              <a:rPr lang="en-US" dirty="0"/>
              <a:t>Plus, some are </a:t>
            </a:r>
            <a:r>
              <a:rPr lang="en-US" dirty="0">
                <a:solidFill>
                  <a:srgbClr val="E76321"/>
                </a:solidFill>
              </a:rPr>
              <a:t>conflicting</a:t>
            </a:r>
            <a:endParaRPr lang="en-US" dirty="0"/>
          </a:p>
          <a:p>
            <a:r>
              <a:rPr lang="en-US" dirty="0"/>
              <a:t>The authors of Fairness and Machine Learning seem to mainly emphasize </a:t>
            </a:r>
            <a:r>
              <a:rPr lang="en-US" dirty="0">
                <a:solidFill>
                  <a:srgbClr val="E76321"/>
                </a:solidFill>
              </a:rPr>
              <a:t>error rate parity</a:t>
            </a:r>
            <a:endParaRPr lang="en-US" dirty="0"/>
          </a:p>
          <a:p>
            <a:pPr lvl="1"/>
            <a:r>
              <a:rPr lang="en-US" dirty="0"/>
              <a:t>Having similar true positive rates is desirable of course</a:t>
            </a:r>
          </a:p>
          <a:p>
            <a:pPr lvl="1"/>
            <a:r>
              <a:rPr lang="en-US" dirty="0"/>
              <a:t>But false positives and false negative also have significant real-life implications</a:t>
            </a:r>
          </a:p>
          <a:p>
            <a:r>
              <a:rPr lang="en-US" dirty="0"/>
              <a:t>Ultimately, the metrics you will use depends on your project</a:t>
            </a:r>
          </a:p>
          <a:p>
            <a:pPr lvl="1"/>
            <a:r>
              <a:rPr lang="en-US" dirty="0"/>
              <a:t>Sorry! (:</a:t>
            </a:r>
          </a:p>
          <a:p>
            <a:pPr lvl="1"/>
            <a:r>
              <a:rPr lang="en-US" dirty="0"/>
              <a:t>Some resources to learn about metrics: </a:t>
            </a:r>
            <a:r>
              <a:rPr lang="en-US" dirty="0">
                <a:hlinkClick r:id="rId4"/>
              </a:rPr>
              <a:t>Fairlearn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Fairness and Machine Learning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Fairness Definitions Explained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36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68C64-84A3-66FA-577B-D548FEA3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E5DB226-FB7B-CBEC-8C1E-2B8085B099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7F1E7F-A00C-244D-C212-6FDC70A6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Advocating for interpretability and causality in ML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21F1480-884B-DFCA-1809-A220D9C3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18FB18D-4A52-C9AD-6CAC-20D84B54F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2055812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Complex, black box ML algorithms are very good at prediction, so much that they tend to </a:t>
            </a:r>
            <a:r>
              <a:rPr lang="en-US" dirty="0">
                <a:solidFill>
                  <a:srgbClr val="E76321"/>
                </a:solidFill>
              </a:rPr>
              <a:t>preserve structural (dis)advantages</a:t>
            </a:r>
            <a:r>
              <a:rPr lang="en-US" dirty="0"/>
              <a:t>, because these exist in the data</a:t>
            </a:r>
          </a:p>
          <a:p>
            <a:r>
              <a:rPr lang="en-US" dirty="0">
                <a:solidFill>
                  <a:srgbClr val="E76321"/>
                </a:solidFill>
              </a:rPr>
              <a:t>Causal inference</a:t>
            </a:r>
            <a:r>
              <a:rPr lang="en-US" dirty="0"/>
              <a:t> help identify if decisions are taken according to legitimate factors, instead of spurious correlations</a:t>
            </a:r>
          </a:p>
          <a:p>
            <a:pPr lvl="1"/>
            <a:r>
              <a:rPr lang="en-US" dirty="0"/>
              <a:t>Also, help identify how sensitive attributes matter in prediction, either directly or indirectly, and to create </a:t>
            </a:r>
            <a:r>
              <a:rPr lang="en-US" dirty="0">
                <a:solidFill>
                  <a:srgbClr val="E76321"/>
                </a:solidFill>
              </a:rPr>
              <a:t>“what-if?” scenarios</a:t>
            </a:r>
          </a:p>
          <a:p>
            <a:r>
              <a:rPr lang="en-US" dirty="0">
                <a:solidFill>
                  <a:srgbClr val="E76321"/>
                </a:solidFill>
              </a:rPr>
              <a:t>Interpretability</a:t>
            </a:r>
            <a:r>
              <a:rPr lang="en-US" dirty="0"/>
              <a:t> help identify how predictions affect groups</a:t>
            </a:r>
          </a:p>
          <a:p>
            <a:pPr lvl="1"/>
            <a:r>
              <a:rPr lang="en-US" dirty="0"/>
              <a:t>Do different groups have different outcomes on average?</a:t>
            </a:r>
          </a:p>
          <a:p>
            <a:pPr lvl="1"/>
            <a:r>
              <a:rPr lang="en-US" dirty="0"/>
              <a:t>Are errors in predictions comparable across groups? (error rate parity)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42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C1419-B37C-7FD9-2F74-5F64846E4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323A95-3CC1-80B4-6983-D45EFD3DFE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1B9153-6BF7-E7BB-DA69-D41D063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Read the </a:t>
            </a:r>
            <a:r>
              <a:rPr lang="en-US" dirty="0">
                <a:solidFill>
                  <a:srgbClr val="E7632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</a:t>
            </a:r>
            <a:r>
              <a:rPr lang="en-US" dirty="0">
                <a:solidFill>
                  <a:srgbClr val="E76321"/>
                </a:solidFill>
              </a:rPr>
              <a:t>!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1FD3EB5-80E1-ADEF-D7C0-B5F20879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7543A57-5783-BCE7-821E-203DF4B5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Again, I can’t recommend enough the </a:t>
            </a:r>
            <a:r>
              <a:rPr lang="en-US" dirty="0">
                <a:hlinkClick r:id="rId4"/>
              </a:rPr>
              <a:t>Fairness and Machine Learning book</a:t>
            </a:r>
            <a:endParaRPr lang="en-US" dirty="0"/>
          </a:p>
          <a:p>
            <a:pPr lvl="1"/>
            <a:r>
              <a:rPr lang="en-US" dirty="0"/>
              <a:t>It goes deep into the subject of fairness in Data Science and decision making, and this (small) chapter does not do it justice</a:t>
            </a:r>
          </a:p>
          <a:p>
            <a:r>
              <a:rPr lang="en-US" dirty="0"/>
              <a:t>Great for anybody who would like to think critically about the impact of Machine Learning and data-driven decision making on people, the perpetuation of societal inequalities, etc.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015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02C9F-7C49-96DA-990F-C519EB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DFB472B-32A1-9185-5BFD-B64A4CB3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B6529E-E2EF-CB34-C52A-15187FF5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time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197E90-8200-FFE2-FC17-FCC7FE9D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3D4339A-AEB0-193F-30E4-477F2CD23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No lab about this chapter</a:t>
            </a:r>
          </a:p>
          <a:p>
            <a:pPr lvl="1"/>
            <a:r>
              <a:rPr lang="en-US" dirty="0"/>
              <a:t>I haven’t identified something general and useful enough for you to work on</a:t>
            </a:r>
          </a:p>
          <a:p>
            <a:r>
              <a:rPr lang="en-US" dirty="0"/>
              <a:t>Next time: </a:t>
            </a:r>
            <a:r>
              <a:rPr lang="en-US" dirty="0">
                <a:solidFill>
                  <a:srgbClr val="E76321"/>
                </a:solidFill>
              </a:rPr>
              <a:t>interpretability and communication</a:t>
            </a:r>
          </a:p>
          <a:p>
            <a:pPr lvl="1"/>
            <a:r>
              <a:rPr lang="en-US" dirty="0"/>
              <a:t>Class in the morning</a:t>
            </a:r>
          </a:p>
          <a:p>
            <a:pPr lvl="1"/>
            <a:r>
              <a:rPr lang="en-US" dirty="0"/>
              <a:t>Lab in the afternoon</a:t>
            </a:r>
          </a:p>
          <a:p>
            <a:pPr lvl="1"/>
            <a:r>
              <a:rPr lang="en-US" dirty="0"/>
              <a:t>So take your laptop if you can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32631-7A57-A2E1-E2E6-22E9C5D3F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9780FBE-D43B-A759-8867-D651E0E724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287BDC-79BB-CEA3-DADF-89C442EA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 (1)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2070BA-CB44-C4EE-A423-62CD2156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97BBB23-4C8E-5600-E3DC-932E3B706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1690687"/>
            <a:ext cx="10429875" cy="21315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During the last lab, you had to verify the distributions of some variables </a:t>
            </a:r>
          </a:p>
          <a:p>
            <a:r>
              <a:rPr lang="en-US" sz="3200" dirty="0">
                <a:solidFill>
                  <a:srgbClr val="EB6E40"/>
                </a:solidFill>
              </a:rPr>
              <a:t>100% </a:t>
            </a:r>
            <a:r>
              <a:rPr lang="en-US" dirty="0"/>
              <a:t>of you missed the measurement bias on the “severity” variable in the lab exercise in some emergency services. Unless I told you about it. </a:t>
            </a:r>
          </a:p>
        </p:txBody>
      </p:sp>
      <p:pic>
        <p:nvPicPr>
          <p:cNvPr id="20" name="Picture 19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2968B829-9E57-3ADF-A007-A3505ECCD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08" y="3691383"/>
            <a:ext cx="7236402" cy="31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4892CAE-5A63-3B37-37DF-E73780440A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68A38F-3FEC-0EF5-64E1-282B23B0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 (2)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B09F46-261B-52C8-C357-E65E6BD3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9ACAC9D-0FD1-7004-9463-C3EF9C049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1939252"/>
            <a:ext cx="10429875" cy="4313766"/>
          </a:xfrm>
        </p:spPr>
        <p:txBody>
          <a:bodyPr>
            <a:normAutofit/>
          </a:bodyPr>
          <a:lstStyle/>
          <a:p>
            <a:r>
              <a:rPr lang="en-US" dirty="0"/>
              <a:t>This is one of the </a:t>
            </a:r>
            <a:r>
              <a:rPr lang="en-US" dirty="0">
                <a:solidFill>
                  <a:srgbClr val="EB6E40"/>
                </a:solidFill>
              </a:rPr>
              <a:t>most challenging and critical issues </a:t>
            </a:r>
            <a:r>
              <a:rPr lang="en-US" dirty="0"/>
              <a:t>you will find in your work:</a:t>
            </a:r>
          </a:p>
          <a:p>
            <a:pPr lvl="1"/>
            <a:r>
              <a:rPr lang="en-US" dirty="0"/>
              <a:t>You can’t just solve it by throwing                     at it</a:t>
            </a:r>
          </a:p>
          <a:p>
            <a:pPr lvl="1"/>
            <a:r>
              <a:rPr lang="en-US" dirty="0"/>
              <a:t>This requires research and expert knowledge on the data and how it is gathered</a:t>
            </a:r>
          </a:p>
          <a:p>
            <a:pPr lvl="1"/>
            <a:r>
              <a:rPr lang="en-US" dirty="0"/>
              <a:t>These will be issues in your </a:t>
            </a:r>
            <a:r>
              <a:rPr lang="en-US" dirty="0">
                <a:solidFill>
                  <a:srgbClr val="E76321"/>
                </a:solidFill>
              </a:rPr>
              <a:t>descriptive and modelling stages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9CFCD99-E71D-03E9-4150-8F86DE918F6D}"/>
              </a:ext>
            </a:extLst>
          </p:cNvPr>
          <p:cNvSpPr txBox="1">
            <a:spLocks/>
          </p:cNvSpPr>
          <p:nvPr/>
        </p:nvSpPr>
        <p:spPr>
          <a:xfrm>
            <a:off x="6904995" y="5044483"/>
            <a:ext cx="4919211" cy="961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if the only data you had were these services? You wouldn’t even be able to observe this through data analysis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859E60-170A-0602-1EF5-91E7CD2A4A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 rot="719900">
            <a:off x="6094306" y="2379062"/>
            <a:ext cx="1051219" cy="864258"/>
          </a:xfrm>
          <a:prstGeom prst="rect">
            <a:avLst/>
          </a:prstGeom>
        </p:spPr>
      </p:pic>
      <p:pic>
        <p:nvPicPr>
          <p:cNvPr id="6" name="Picture 5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FB61E47E-E04C-402C-376E-ADF14EC16B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5"/>
          <a:stretch/>
        </p:blipFill>
        <p:spPr>
          <a:xfrm>
            <a:off x="1189328" y="4419600"/>
            <a:ext cx="5578617" cy="2424588"/>
          </a:xfrm>
          <a:prstGeom prst="rect">
            <a:avLst/>
          </a:prstGeom>
        </p:spPr>
      </p:pic>
      <p:pic>
        <p:nvPicPr>
          <p:cNvPr id="10" name="Picture 9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AC131F15-BDFC-24B6-B325-CC71BC3A16C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3" t="45855" r="-684" b="6195"/>
          <a:stretch/>
        </p:blipFill>
        <p:spPr>
          <a:xfrm>
            <a:off x="4101737" y="5528513"/>
            <a:ext cx="2666208" cy="11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8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13354</TotalTime>
  <Words>7775</Words>
  <Application>Microsoft Office PowerPoint</Application>
  <PresentationFormat>Widescreen</PresentationFormat>
  <Paragraphs>856</Paragraphs>
  <Slides>79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Fira Code</vt:lpstr>
      <vt:lpstr>Aptos</vt:lpstr>
      <vt:lpstr>Wingdings</vt:lpstr>
      <vt:lpstr>Esteban</vt:lpstr>
      <vt:lpstr>Source Sans Pro</vt:lpstr>
      <vt:lpstr>Montserrat</vt:lpstr>
      <vt:lpstr>Arial</vt:lpstr>
      <vt:lpstr>Office Theme</vt:lpstr>
      <vt:lpstr>III. Biases, fairness</vt:lpstr>
      <vt:lpstr>PowerPoint Presentation</vt:lpstr>
      <vt:lpstr>Final assignment (reminder)</vt:lpstr>
      <vt:lpstr>PowerPoint Presentation</vt:lpstr>
      <vt:lpstr>PowerPoint Presentation</vt:lpstr>
      <vt:lpstr>PowerPoint Presentation</vt:lpstr>
      <vt:lpstr>PowerPoint Presentation</vt:lpstr>
      <vt:lpstr>Bias (1)</vt:lpstr>
      <vt:lpstr>Bias (2)</vt:lpstr>
      <vt:lpstr>The big picture: causality…</vt:lpstr>
      <vt:lpstr>Causal inference (1)</vt:lpstr>
      <vt:lpstr>Causal inference (2)</vt:lpstr>
      <vt:lpstr>Causal inference (3)</vt:lpstr>
      <vt:lpstr>Causal inference (4)</vt:lpstr>
      <vt:lpstr>Bias</vt:lpstr>
      <vt:lpstr>A Taxonomy of bias</vt:lpstr>
      <vt:lpstr>That one example with the plane</vt:lpstr>
      <vt:lpstr>What’s a sample?</vt:lpstr>
      <vt:lpstr>Sample selection bias</vt:lpstr>
      <vt:lpstr>An example through questionnaires</vt:lpstr>
      <vt:lpstr>PowerPoint Presentation</vt:lpstr>
      <vt:lpstr>Directed Acyclic Graph (DAG) time</vt:lpstr>
      <vt:lpstr>PowerPoint Presentation</vt:lpstr>
      <vt:lpstr>A word on colliding</vt:lpstr>
      <vt:lpstr>Ok so no discrimi—</vt:lpstr>
      <vt:lpstr>First regression: naïve</vt:lpstr>
      <vt:lpstr>Second regression: with occupation</vt:lpstr>
      <vt:lpstr>Full model</vt:lpstr>
      <vt:lpstr>Assignment bias</vt:lpstr>
      <vt:lpstr>Assignment bias</vt:lpstr>
      <vt:lpstr>Adherence</vt:lpstr>
      <vt:lpstr>Don’t wanna do it anymore</vt:lpstr>
      <vt:lpstr>Measurement errors</vt:lpstr>
      <vt:lpstr>Recall bias and social pressure</vt:lpstr>
      <vt:lpstr>Desirability bias</vt:lpstr>
      <vt:lpstr>Incentives</vt:lpstr>
      <vt:lpstr>Proxy reporting</vt:lpstr>
      <vt:lpstr>The CARE study</vt:lpstr>
      <vt:lpstr>Proxy reporting: example</vt:lpstr>
      <vt:lpstr>Proxy reporting: example</vt:lpstr>
      <vt:lpstr>Solutions to bias</vt:lpstr>
      <vt:lpstr>Back to the drawing board</vt:lpstr>
      <vt:lpstr>Take it step by step (1)</vt:lpstr>
      <vt:lpstr>Take it step by step (2)</vt:lpstr>
      <vt:lpstr>Weighting (with sample weights)</vt:lpstr>
      <vt:lpstr>Weighting (with sample weights)</vt:lpstr>
      <vt:lpstr>Weighting (with propensity scores)</vt:lpstr>
      <vt:lpstr>Limits to weighting (1)</vt:lpstr>
      <vt:lpstr>Limits to weighting (2)</vt:lpstr>
      <vt:lpstr>Sensitivity analyses</vt:lpstr>
      <vt:lpstr>Example with vaccination delays</vt:lpstr>
      <vt:lpstr>Example with vaccination delays</vt:lpstr>
      <vt:lpstr>Recalculating indicators</vt:lpstr>
      <vt:lpstr>That proxy example again</vt:lpstr>
      <vt:lpstr>Other advanced methods</vt:lpstr>
      <vt:lpstr>Statistical inference? In 2024? lol</vt:lpstr>
      <vt:lpstr>Causality in predictive ML</vt:lpstr>
      <vt:lpstr>Rethinking true values</vt:lpstr>
      <vt:lpstr>Warning</vt:lpstr>
      <vt:lpstr>The state of fairness</vt:lpstr>
      <vt:lpstr>Ground truths and feedback loops</vt:lpstr>
      <vt:lpstr>Ground truths and feedback loops</vt:lpstr>
      <vt:lpstr>Toy example: hiring people (1)</vt:lpstr>
      <vt:lpstr>Toy example: hiring people (2)</vt:lpstr>
      <vt:lpstr>Toy example: hiring people (3)</vt:lpstr>
      <vt:lpstr>Toy example: hiring people (4)</vt:lpstr>
      <vt:lpstr>Toy example: hiring people (5)</vt:lpstr>
      <vt:lpstr>The state of society</vt:lpstr>
      <vt:lpstr>The state of society</vt:lpstr>
      <vt:lpstr>The state of society</vt:lpstr>
      <vt:lpstr>The COMPAS example</vt:lpstr>
      <vt:lpstr>PowerPoint Presentation</vt:lpstr>
      <vt:lpstr>So what’s fairness?</vt:lpstr>
      <vt:lpstr>Equality of opportunity</vt:lpstr>
      <vt:lpstr>And in statistics? (1)</vt:lpstr>
      <vt:lpstr>And in statistics? (2)</vt:lpstr>
      <vt:lpstr>Advocating for interpretability and causality in ML</vt:lpstr>
      <vt:lpstr>Read the book!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 Scronias</cp:lastModifiedBy>
  <cp:revision>396</cp:revision>
  <dcterms:created xsi:type="dcterms:W3CDTF">2024-07-27T21:19:28Z</dcterms:created>
  <dcterms:modified xsi:type="dcterms:W3CDTF">2024-11-20T22:11:46Z</dcterms:modified>
</cp:coreProperties>
</file>